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</p:sldIdLst>
  <p:sldSz cx="15138400" cy="10274300"/>
  <p:notesSz cx="15138400" cy="10274300"/>
  <p:custDataLst>
    <p:tags r:id="rId30"/>
  </p:custData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915" userDrawn="1">
          <p15:clr>
            <a:srgbClr val="A4A3A4"/>
          </p15:clr>
        </p15:guide>
        <p15:guide id="2" pos="21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1536" y="-84"/>
      </p:cViewPr>
      <p:guideLst>
        <p:guide orient="horz" pos="2915"/>
        <p:guide pos="218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5380" y="3185033"/>
            <a:ext cx="12867640" cy="21576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70760" y="5753608"/>
            <a:ext cx="10596880" cy="2568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920" y="2363089"/>
            <a:ext cx="6585204" cy="67810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96276" y="2363089"/>
            <a:ext cx="6585204" cy="67810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261359"/>
            <a:ext cx="15138400" cy="4052570"/>
          </a:xfrm>
          <a:custGeom>
            <a:avLst/>
            <a:gdLst/>
            <a:ahLst/>
            <a:cxnLst/>
            <a:rect l="l" t="t" r="r" b="b"/>
            <a:pathLst>
              <a:path w="15138400" h="4052570">
                <a:moveTo>
                  <a:pt x="0" y="0"/>
                </a:moveTo>
                <a:lnTo>
                  <a:pt x="0" y="4052316"/>
                </a:lnTo>
                <a:lnTo>
                  <a:pt x="15138399" y="4052316"/>
                </a:lnTo>
                <a:lnTo>
                  <a:pt x="151383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90C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/>
          <a:stretch>
            <a:fillRect/>
          </a:stretch>
        </p:blipFill>
        <p:spPr>
          <a:xfrm>
            <a:off x="10270235" y="1658111"/>
            <a:ext cx="4105655" cy="58323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0565" y="584199"/>
            <a:ext cx="2762885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3259" y="1688464"/>
            <a:ext cx="13842364" cy="7181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7056" y="9555099"/>
            <a:ext cx="4844288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920" y="9555099"/>
            <a:ext cx="3481832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9648" y="9555099"/>
            <a:ext cx="3481832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5.jpe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2.jpeg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5138400" cy="10274300"/>
            <a:chOff x="0" y="0"/>
            <a:chExt cx="15138400" cy="10274300"/>
          </a:xfrm>
        </p:grpSpPr>
        <p:pic>
          <p:nvPicPr>
            <p:cNvPr id="3" name="object 3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15137892" cy="102742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9988295" y="3429000"/>
              <a:ext cx="495300" cy="2926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028188" y="3636263"/>
              <a:ext cx="923544" cy="134416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04339" y="3715384"/>
            <a:ext cx="46431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媒体推荐</a:t>
            </a:r>
            <a:r>
              <a:rPr sz="7200" spc="-5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书</a:t>
            </a:r>
            <a:endParaRPr sz="7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object 7"/>
          <p:cNvPicPr/>
          <p:nvPr/>
        </p:nvPicPr>
        <p:blipFill>
          <a:blip r:embed="rId4"/>
          <a:stretch>
            <a:fillRect/>
          </a:stretch>
        </p:blipFill>
        <p:spPr>
          <a:xfrm>
            <a:off x="7472171" y="2343911"/>
            <a:ext cx="7666228" cy="374294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-大连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30249" y="1992629"/>
          <a:ext cx="13935710" cy="6626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6575"/>
                <a:gridCol w="619759"/>
                <a:gridCol w="2174240"/>
                <a:gridCol w="2705735"/>
                <a:gridCol w="619760"/>
                <a:gridCol w="619759"/>
                <a:gridCol w="619759"/>
                <a:gridCol w="648970"/>
                <a:gridCol w="492125"/>
                <a:gridCol w="491490"/>
                <a:gridCol w="974090"/>
                <a:gridCol w="619759"/>
                <a:gridCol w="698500"/>
                <a:gridCol w="619759"/>
                <a:gridCol w="748029"/>
                <a:gridCol w="747394"/>
              </a:tblGrid>
              <a:tr h="30162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序号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所属区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楼宇名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称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地址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楼宇性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质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楼盘级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别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4826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入住日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楼层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楼栋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门洞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0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租价</a:t>
                      </a:r>
                      <a:r>
                        <a:rPr sz="1000" b="1" spc="-10">
                          <a:latin typeface="Arial" panose="020B0604020202020204"/>
                          <a:cs typeface="Arial" panose="020B0604020202020204"/>
                        </a:rPr>
                        <a:t>/</a:t>
                      </a: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售价</a:t>
                      </a:r>
                      <a:r>
                        <a:rPr sz="1000" b="1" spc="-1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元</a:t>
                      </a:r>
                      <a:r>
                        <a:rPr sz="1000" b="1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520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入住人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0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入住率</a:t>
                      </a:r>
                      <a:r>
                        <a:rPr sz="1000" b="1" spc="-25">
                          <a:latin typeface="Arial" panose="020B0604020202020204"/>
                          <a:cs typeface="Arial" panose="020B0604020202020204"/>
                        </a:rPr>
                        <a:t>(%)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520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电梯总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电梯媒体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位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媒体位总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桃秀嘉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解放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路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2006.3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西岗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中盛家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振工街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86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B-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8001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2009.11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沙河口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叠锦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红凌路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80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B-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2010.8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94%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沙河口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金寓花园二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贤林园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52-74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2011.8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沙河口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金寓花园三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贤林园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24-43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8001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2011.12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沙河口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军休城伍号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院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贤林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2012.3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沙河口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翡翠春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城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金柳路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8001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2010.12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3143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沙河口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一品蓝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天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迎客路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7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B-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2010.6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698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沙河口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一品蓝天二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迎客路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7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B-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2012.9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697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沙河口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迎客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苑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迎客路与郭东街交叉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口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2005.6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沙河口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八一新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贤林园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23-3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2005.9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沙河口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隽佳欣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苑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迎客路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2009.7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1547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沙河口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锦润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锦润园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83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2006.3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杨柳新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杨柳街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60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2011.6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安邦北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湾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甘南路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62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2009.3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676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98%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樱花北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樱花六街与甘南路交叉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口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2009.4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椒金山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庄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椒中街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39-15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2010.6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万锦民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悦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南关中街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73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2009.6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698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和合美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家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玉浓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街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8001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2013.12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2476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美域盛景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中华路与源泉路交汇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处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2002.7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1365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美域盛景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B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中华路与源泉路交汇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处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2003.1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1265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美域盛景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C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中华路与源泉路交汇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处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2003.6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美域盛景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D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中华路与源泉路交汇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处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2003.6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美域盛景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E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中华路与源泉路交汇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处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2004.9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1149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美域盛景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F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中华路与源泉路交汇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处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2004.9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2845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中冶蓝城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C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虹城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路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2014.5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中冶蓝城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D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虹城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路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2015.1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4873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中冶蓝城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E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虹城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路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2015.9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4852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甘井子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润泽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华东路与中华路交汇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处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A+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117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2003.7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14372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远洋红星海果岭墅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红星海二期</a:t>
                      </a:r>
                      <a:r>
                        <a:rPr sz="10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开发区海滨社区（红星海一区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224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98%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-大连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02969" y="1992629"/>
          <a:ext cx="13762990" cy="6479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9250"/>
                <a:gridCol w="634364"/>
                <a:gridCol w="2174240"/>
                <a:gridCol w="2705735"/>
                <a:gridCol w="619760"/>
                <a:gridCol w="619759"/>
                <a:gridCol w="619759"/>
                <a:gridCol w="648970"/>
                <a:gridCol w="492125"/>
                <a:gridCol w="491490"/>
                <a:gridCol w="974090"/>
                <a:gridCol w="619759"/>
                <a:gridCol w="698500"/>
                <a:gridCol w="619759"/>
                <a:gridCol w="748029"/>
                <a:gridCol w="747394"/>
              </a:tblGrid>
              <a:tr h="30162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序号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所属区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楼宇名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称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地址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楼宇性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质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楼盘级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别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入住日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楼层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楼栋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门洞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0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租价</a:t>
                      </a:r>
                      <a:r>
                        <a:rPr sz="1000" b="1" spc="-10">
                          <a:latin typeface="Arial" panose="020B0604020202020204"/>
                          <a:cs typeface="Arial" panose="020B0604020202020204"/>
                        </a:rPr>
                        <a:t>/</a:t>
                      </a: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售价</a:t>
                      </a:r>
                      <a:r>
                        <a:rPr sz="1000" b="1" spc="-1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元</a:t>
                      </a:r>
                      <a:r>
                        <a:rPr sz="1000" b="1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520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入住人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0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入住率</a:t>
                      </a:r>
                      <a:r>
                        <a:rPr sz="1000" b="1" spc="-25">
                          <a:latin typeface="Arial" panose="020B0604020202020204"/>
                          <a:cs typeface="Arial" panose="020B0604020202020204"/>
                        </a:rPr>
                        <a:t>(%)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520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电梯总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电梯媒体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位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媒体位总</a:t>
                      </a:r>
                      <a:r>
                        <a:rPr sz="10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14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2101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37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远洋红星海郡墅</a:t>
                      </a:r>
                      <a:r>
                        <a:rPr sz="9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红星海三期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开发区海韵社区（红星海一区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85%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84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84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95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远洋红星海视界（红星海一期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开发区海韵社区（红星海一区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8700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1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远洋红星海境界（红星海三期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开发区振鹏南路红星海世界观</a:t>
                      </a:r>
                      <a:r>
                        <a:rPr sz="900" spc="-10">
                          <a:latin typeface="Arial" panose="020B0604020202020204"/>
                          <a:cs typeface="Arial" panose="020B0604020202020204"/>
                        </a:rPr>
                        <a:t>150</a:t>
                      </a: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米（红星海一区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95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远洋红星海郡墅</a:t>
                      </a:r>
                      <a:r>
                        <a:rPr sz="9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红星海四期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开发区海韵社区（红星海一区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1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41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远洋红星海鼎墅（红星海五期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开发区海景社区（红星海三区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34500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95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远洋红星海青屿蓝</a:t>
                      </a:r>
                      <a:r>
                        <a:rPr sz="900" spc="-10">
                          <a:latin typeface="Arial" panose="020B0604020202020204"/>
                          <a:cs typeface="Arial" panose="020B0604020202020204"/>
                        </a:rPr>
                        <a:t>18</a:t>
                      </a: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号地（红星海五期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开发区金马路与海滨路交汇处（红星海三区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6400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1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远洋红星海岚谷（红星海五期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开发区岚谷</a:t>
                      </a:r>
                      <a:r>
                        <a:rPr sz="900" spc="-10">
                          <a:latin typeface="Arial" panose="020B0604020202020204"/>
                          <a:cs typeface="Arial" panose="020B0604020202020204"/>
                        </a:rPr>
                        <a:t>200-2-602</a:t>
                      </a: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红星海三区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95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44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远洋红星海时光的岸一期（红星海六期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开发区海景社区（红星海三区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13500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远洋红星海青屿蓝</a:t>
                      </a:r>
                      <a:r>
                        <a:rPr sz="900" spc="-10">
                          <a:latin typeface="Arial" panose="020B0604020202020204"/>
                          <a:cs typeface="Arial" panose="020B0604020202020204"/>
                        </a:rPr>
                        <a:t>15#</a:t>
                      </a: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地（红星海五期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52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滨海路（红星海三区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128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128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红星湾（红星海七期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开发区海景社区（红星海三区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5-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44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44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47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远洋红星海城市别馆</a:t>
                      </a:r>
                      <a:r>
                        <a:rPr sz="9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红星海一期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52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开发区海韵社区（红星海一区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远洋红星海城市别馆</a:t>
                      </a:r>
                      <a:r>
                        <a:rPr sz="9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红星海一期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52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开发区海韵社区（红星海一区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92%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49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远洋红星海艺墅（红星海一期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开发区海韵社区（红星海一区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远洋红星海时光的岸二期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开发区海景社区（红星海三区</a:t>
                      </a:r>
                      <a:r>
                        <a:rPr sz="9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瑞仕尚城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开发区金马路与滨海路交汇处南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200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米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瑞仕尚城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开发区金马路与滨海路交汇处南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200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米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92%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华润四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开发区滨海中路和赤峰街南路交汇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处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华润五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开发区滨海中路和赤峰街南路交汇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处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华润六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开发区滨海中路和兴荣街交汇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处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2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56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华润七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开发区滨海中路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120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、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、</a:t>
                      </a:r>
                      <a:r>
                        <a:rPr sz="1000" spc="-25">
                          <a:latin typeface="Arial" panose="020B0604020202020204"/>
                          <a:cs typeface="Arial" panose="020B0604020202020204"/>
                        </a:rPr>
                        <a:t>33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82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57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08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25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华润十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25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开发区滨海中路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120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31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08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25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25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685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r>
                        <a:rPr sz="1000" spc="-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65100" algn="ctr">
                        <a:lnSpc>
                          <a:spcPct val="100000"/>
                        </a:lnSpc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25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25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25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25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25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25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25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25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58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大连恒大公园大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道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大连市开发区滨海中路与兴金街交汇处东南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侧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59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大连万国宫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馆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开发区益海园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10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75%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61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开发区安盛花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开发区安盛购物广场后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身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1200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62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金普国际大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厦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开发区赤峰街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Plaza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63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康和大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厦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开发区新桥路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109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Plaza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64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水晶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SOHO</a:t>
                      </a:r>
                      <a:r>
                        <a:rPr sz="1000" spc="-3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大厦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开发区哈尔滨路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Plaza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65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港湾观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开发区黄海东路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295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9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R-</a:t>
                      </a:r>
                      <a:r>
                        <a:rPr sz="9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ap</a:t>
                      </a:r>
                      <a:endParaRPr sz="9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8400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85%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 gridSpan="7"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合计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9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b="1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473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b="1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1085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9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9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9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b="1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1233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b="1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3858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b="1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3858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-抚顺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40105" y="2564127"/>
          <a:ext cx="13457555" cy="56470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5445"/>
                <a:gridCol w="1073150"/>
                <a:gridCol w="739775"/>
                <a:gridCol w="2322830"/>
                <a:gridCol w="323214"/>
                <a:gridCol w="864869"/>
                <a:gridCol w="593725"/>
                <a:gridCol w="593725"/>
                <a:gridCol w="729615"/>
                <a:gridCol w="728979"/>
                <a:gridCol w="729615"/>
                <a:gridCol w="458470"/>
                <a:gridCol w="593725"/>
                <a:gridCol w="593725"/>
                <a:gridCol w="458470"/>
                <a:gridCol w="458470"/>
                <a:gridCol w="593725"/>
                <a:gridCol w="749934"/>
                <a:gridCol w="458469"/>
              </a:tblGrid>
              <a:tr h="4241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序号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项目名称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项目地址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84455" marR="7810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级别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9710" marR="60960" indent="-1524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入住时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间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2065" marR="11620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社区分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类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5905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平均价格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4254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RMB</a:t>
                      </a: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居住规模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户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居住规模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人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52400" marR="69215" indent="-762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9710" marR="60960" indent="-1524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最低楼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9710" marR="60960" indent="-1524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最高楼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52400" marR="69215" indent="-762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楼栋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52400" marR="69215" indent="-762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门洞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9710" marR="60960" indent="-1524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电梯总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97815" marR="62865" indent="-2286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媒体位总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52400" marR="69215" indent="-762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板位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2470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方大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V</a:t>
                      </a: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公馆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高湾开发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高顺路与高湾路交叉路口西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高湾商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5800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16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896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2688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方大上上城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高湾开发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高顺路与高湾路交叉路口西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高湾商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2009.9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5600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16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400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1200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6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76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方大上上城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C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高湾开发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高顺路与高湾路交叉路口西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高湾商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2012.6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5600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162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960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2880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方大上上城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D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高湾开发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高顺路与高湾路交叉路口西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高湾商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2013.8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5600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16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400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1200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6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76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万科城市之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光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沈抚新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城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中兴街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77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沈抚商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2019.3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7700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987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1200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4500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6416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万科金域蓝湾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沈抚新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城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中兴街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77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沈抚商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2014.6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7700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98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1700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5204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98%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万科金域蓝湾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沈抚新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城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中兴街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77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沈抚商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2017.5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7700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98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1200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4000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64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6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76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碧海金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阁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顺城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新城东路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市府商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2009.1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6100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162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800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2400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碧海馨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顺城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顺城路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8-</a:t>
                      </a:r>
                      <a:r>
                        <a:rPr sz="1000" spc="-25">
                          <a:latin typeface="Arial" panose="020B0604020202020204"/>
                          <a:cs typeface="Arial" panose="020B0604020202020204"/>
                        </a:rPr>
                        <a:t>10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市府商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2008.6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16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800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2400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6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76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东华园东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顺城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裕城东路与富城街交叉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口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恒大广场商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2015.6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987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1330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3990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东华园西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顺城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裕城东路与颐城街交叉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口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恒大广场商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2018.5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98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2104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6312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河畔公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寓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顺城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城路东段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22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新华商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2008.5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16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600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1800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6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76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浑河花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顺城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临江路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新华商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2006.4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6100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162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800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2400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今日阳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光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顺城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浑河北路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22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新华商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2020.12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8220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98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1150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4929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6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76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水岸东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城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顺城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新城东路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市府商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2007.11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7600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987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1200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3600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万科金域国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顺城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浑河北岸天湖大桥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东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城东商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2013.1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98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2000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6000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富邦时代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U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品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望花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雷锋路西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段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七百商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2015.7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5800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98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1200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3600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6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76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和平嘉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望花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和平路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39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雷锋路商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2008.1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162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800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2400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临院雅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望花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营口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路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雷锋路商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16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160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480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文华天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成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望花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望花大街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号（建设街道雷锋路西段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7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雷锋路商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98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1500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4500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24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41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813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188</a:t>
                      </a:r>
                      <a:endParaRPr sz="14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407</a:t>
                      </a:r>
                      <a:endParaRPr sz="14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418</a:t>
                      </a:r>
                      <a:endParaRPr sz="14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-20">
                          <a:latin typeface="新宋体" panose="02010609030101010101" charset="-122"/>
                          <a:cs typeface="新宋体" panose="02010609030101010101" charset="-122"/>
                        </a:rPr>
                        <a:t>1176</a:t>
                      </a:r>
                      <a:endParaRPr sz="14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-本溪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61694" y="3260595"/>
          <a:ext cx="13415645" cy="43338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7670"/>
                <a:gridCol w="1320165"/>
                <a:gridCol w="518160"/>
                <a:gridCol w="1948179"/>
                <a:gridCol w="340995"/>
                <a:gridCol w="781685"/>
                <a:gridCol w="627379"/>
                <a:gridCol w="649605"/>
                <a:gridCol w="803909"/>
                <a:gridCol w="770254"/>
                <a:gridCol w="770890"/>
                <a:gridCol w="483870"/>
                <a:gridCol w="628015"/>
                <a:gridCol w="627379"/>
                <a:gridCol w="483870"/>
                <a:gridCol w="484504"/>
                <a:gridCol w="484504"/>
                <a:gridCol w="792479"/>
                <a:gridCol w="484504"/>
              </a:tblGrid>
              <a:tr h="4235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序号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2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项目名称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2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9906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2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项目地址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2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级别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2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2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36855" marR="77470" indent="-152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入住时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间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社区分类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2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9652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平均价格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793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RMB</a:t>
                      </a: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居住规模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户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38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居住规模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人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38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2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36855" marR="78105" indent="-152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最低楼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36855" marR="77470" indent="-152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最高楼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楼栋数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2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单元数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2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2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媒体位总数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2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板位数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2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碧桂园溪山云著二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期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峪明路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326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栋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明山区商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2022.10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889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672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8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1411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70%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7495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84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碧桂园溪山云著一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期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峪明路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326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栋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明山区商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2021.10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889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890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8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2403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90%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7495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112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丰华新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城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地工路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5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地公路商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2007.5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6100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717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1500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8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4500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12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72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富尔顿公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寓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解放北路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156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客运站商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2011.8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889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257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360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6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观山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悦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文化路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20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观山悦商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2014.6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6400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717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1680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8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5040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165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观山悦公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馆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文化路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42-1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观山悦商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2015.5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6800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889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8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2121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99%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7495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7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68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明兴丽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城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武山街与武安路交叉路口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北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地公路商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2007.8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5600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717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1120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8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3360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16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16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9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35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35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105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南宫小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华程路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栋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大峪商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2006.5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4000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889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800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8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2400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日升佳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苑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紫金路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58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地公路商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2009.6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6300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32067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60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257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180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12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12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1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9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万有佳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园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明山区明山路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段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客运站商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2014.3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4300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889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370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8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1110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9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9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36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新地公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寓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消防路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78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客运站商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2008.6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新宋体" panose="02010609030101010101" charset="-122"/>
                          <a:cs typeface="新宋体" panose="02010609030101010101" charset="-122"/>
                        </a:rPr>
                        <a:t>公寓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6300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889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290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257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870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21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21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1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9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新兴佳园一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平山路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142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栋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平山商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2010.9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4100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889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8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2400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12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新宇公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寓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明山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华程路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33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46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大峪商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2010.5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新宋体" panose="02010609030101010101" charset="-122"/>
                          <a:cs typeface="新宋体" panose="02010609030101010101" charset="-122"/>
                        </a:rPr>
                        <a:t>公寓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5500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889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590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8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1770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21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21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5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542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银座小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平山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平山路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22-2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站前商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2006.6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公寓住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宅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6600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88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257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528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新湖俪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城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溪湖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后石路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38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西湖商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2016.8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889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680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8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2040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2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6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学府壹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159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溪湖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区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文萃路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石桥子商</a:t>
                      </a:r>
                      <a:r>
                        <a:rPr sz="10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圈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2016.8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32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889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82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2880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72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337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4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107</a:t>
                      </a:r>
                      <a:endParaRPr sz="14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4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242</a:t>
                      </a:r>
                      <a:endParaRPr sz="14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4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254</a:t>
                      </a:r>
                      <a:endParaRPr sz="14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4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830</a:t>
                      </a:r>
                      <a:endParaRPr sz="14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-丹东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62000" y="1710689"/>
          <a:ext cx="13689330" cy="6791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7315"/>
                <a:gridCol w="1659255"/>
                <a:gridCol w="969009"/>
                <a:gridCol w="3368675"/>
                <a:gridCol w="857250"/>
                <a:gridCol w="734695"/>
                <a:gridCol w="713740"/>
                <a:gridCol w="868680"/>
                <a:gridCol w="1035685"/>
                <a:gridCol w="1094740"/>
                <a:gridCol w="1010284"/>
              </a:tblGrid>
              <a:tr h="5257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序号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小区名</a:t>
                      </a:r>
                      <a:r>
                        <a:rPr sz="12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小区地</a:t>
                      </a:r>
                      <a:r>
                        <a:rPr sz="12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址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66370" marR="160655" algn="ctr">
                        <a:lnSpc>
                          <a:spcPct val="100000"/>
                        </a:lnSpc>
                        <a:spcBef>
                          <a:spcPts val="435"/>
                        </a:spcBef>
                      </a:pPr>
                      <a:r>
                        <a:rPr sz="12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社区类型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524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93040" algn="ctr">
                        <a:lnSpc>
                          <a:spcPct val="100000"/>
                        </a:lnSpc>
                      </a:pPr>
                      <a:r>
                        <a:rPr sz="12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户数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75895" marR="160655" indent="-8890" algn="ctr">
                        <a:lnSpc>
                          <a:spcPct val="100000"/>
                        </a:lnSpc>
                        <a:spcBef>
                          <a:spcPts val="435"/>
                        </a:spcBef>
                      </a:pPr>
                      <a:r>
                        <a:rPr sz="12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</a:t>
                      </a: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率</a:t>
                      </a:r>
                      <a:r>
                        <a:rPr sz="1200" b="1" spc="-50">
                          <a:latin typeface="Arial" panose="020B0604020202020204"/>
                          <a:cs typeface="Arial" panose="020B0604020202020204"/>
                        </a:rPr>
                        <a:t>%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5524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92100" marR="209550" indent="-76835" algn="ctr">
                        <a:lnSpc>
                          <a:spcPct val="100000"/>
                        </a:lnSpc>
                        <a:spcBef>
                          <a:spcPts val="435"/>
                        </a:spcBef>
                      </a:pP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</a:t>
                      </a:r>
                      <a:r>
                        <a:rPr sz="12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层数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524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楼栋</a:t>
                      </a:r>
                      <a:r>
                        <a:rPr sz="1200" b="1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单元</a:t>
                      </a:r>
                      <a:r>
                        <a:rPr sz="1200" b="1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电梯总</a:t>
                      </a:r>
                      <a:r>
                        <a:rPr sz="12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江盈花园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元宝区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滨江中路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聚隆城尚城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元宝区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兴隆街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53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1736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中宝家园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元宝区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宝山大街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14-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林江名城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元宝区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江城大街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388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2865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正大清华苑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振安区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65530" algn="l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珍珠街东昌路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34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1567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江畔财苑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振安区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临江后街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53-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紫光福郡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振安区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珍珠街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235-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2376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国泰书香府第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振安区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东齐路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12-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景苑家园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振安区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临江后街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55-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雅紫家园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振安区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珍珠街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206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德隆家园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锦山大街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231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1568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德隆家园二期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锦山大街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231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1568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河畔花园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体育馆路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5-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1659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906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金山大厦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锦山大街</a:t>
                      </a:r>
                      <a:r>
                        <a:rPr sz="1200" spc="-35">
                          <a:latin typeface="Arial" panose="020B0604020202020204"/>
                          <a:cs typeface="Arial" panose="020B0604020202020204"/>
                        </a:rPr>
                        <a:t>116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65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7005" marR="16065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商住</a:t>
                      </a:r>
                      <a:r>
                        <a:rPr lang="zh-CN"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两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用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华美馨园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五经街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30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世纪园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十纬路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43-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富贵山庄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表厂路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986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富贵山庄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C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表厂路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2-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986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风和日丽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兴一路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70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41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宝隆大厦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新港路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65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7005" marR="16065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商住两用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鸿利公寓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滨江中路</a:t>
                      </a:r>
                      <a:r>
                        <a:rPr sz="1200" spc="-35">
                          <a:latin typeface="Arial" panose="020B0604020202020204"/>
                          <a:cs typeface="Arial" panose="020B0604020202020204"/>
                        </a:rPr>
                        <a:t>118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-丹东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34060" y="1710689"/>
          <a:ext cx="13746480" cy="6572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1220"/>
                <a:gridCol w="1933575"/>
                <a:gridCol w="1328420"/>
                <a:gridCol w="2734945"/>
                <a:gridCol w="1261110"/>
                <a:gridCol w="879474"/>
                <a:gridCol w="770890"/>
                <a:gridCol w="868680"/>
                <a:gridCol w="1050924"/>
                <a:gridCol w="1035685"/>
                <a:gridCol w="1011555"/>
              </a:tblGrid>
              <a:tr h="5257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序号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小区名</a:t>
                      </a:r>
                      <a:r>
                        <a:rPr sz="12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小区地</a:t>
                      </a:r>
                      <a:r>
                        <a:rPr sz="12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址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66370" marR="160655" algn="ctr">
                        <a:lnSpc>
                          <a:spcPct val="100000"/>
                        </a:lnSpc>
                        <a:spcBef>
                          <a:spcPts val="435"/>
                        </a:spcBef>
                      </a:pPr>
                      <a:r>
                        <a:rPr sz="12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社区类型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524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93040" algn="ctr">
                        <a:lnSpc>
                          <a:spcPct val="100000"/>
                        </a:lnSpc>
                      </a:pPr>
                      <a:r>
                        <a:rPr sz="12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户数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75895" marR="160655" indent="-8890" algn="ctr">
                        <a:lnSpc>
                          <a:spcPct val="100000"/>
                        </a:lnSpc>
                        <a:spcBef>
                          <a:spcPts val="435"/>
                        </a:spcBef>
                      </a:pPr>
                      <a:r>
                        <a:rPr sz="12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</a:t>
                      </a: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率</a:t>
                      </a:r>
                      <a:r>
                        <a:rPr sz="1200" b="1" spc="-50">
                          <a:latin typeface="Arial" panose="020B0604020202020204"/>
                          <a:cs typeface="Arial" panose="020B0604020202020204"/>
                        </a:rPr>
                        <a:t>%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5524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92100" marR="209550" indent="-76835" algn="ctr">
                        <a:lnSpc>
                          <a:spcPct val="100000"/>
                        </a:lnSpc>
                        <a:spcBef>
                          <a:spcPts val="435"/>
                        </a:spcBef>
                      </a:pP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</a:t>
                      </a:r>
                      <a:r>
                        <a:rPr sz="12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层数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524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楼栋</a:t>
                      </a:r>
                      <a:r>
                        <a:rPr sz="1200" b="1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单元</a:t>
                      </a:r>
                      <a:r>
                        <a:rPr sz="1200" b="1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电梯总</a:t>
                      </a:r>
                      <a:r>
                        <a:rPr sz="12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万和嘉园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振五街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41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文联大厦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0735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锦山大街振五街</a:t>
                      </a:r>
                      <a:r>
                        <a:rPr sz="1200" spc="-35">
                          <a:latin typeface="Arial" panose="020B0604020202020204"/>
                          <a:cs typeface="Arial" panose="020B0604020202020204"/>
                        </a:rPr>
                        <a:t>110</a:t>
                      </a: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号附近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65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7005" marR="16065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商住两用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福源小区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兴四路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13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海燕馨居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8933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振兴区海燕路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200" spc="-5">
                          <a:latin typeface="Arial" panose="020B0604020202020204"/>
                          <a:cs typeface="Arial" panose="020B0604020202020204"/>
                        </a:rPr>
                        <a:t>---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知春园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春三路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3096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知春园四期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红房二街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16-1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3096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知春园五期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春三路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3096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丽水湾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0807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滨江中路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108-1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桃源逸景花园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1696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铁矿路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1-4-412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桃源花都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6553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振兴区桃源街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67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香江佳园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3596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丹东市振兴区兴五路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26-4-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980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颐泰佳园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1153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丹东市振兴区振一街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3-6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清花园小区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青年大街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34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740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鹏城时代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江城大街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103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和谐家园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锦山大街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355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41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SK</a:t>
                      </a: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俪江国际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65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滨江西路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65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7005" marR="16065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商住两用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584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佰阳颐园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港湾街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20-8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3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2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鹏城杰座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七经街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85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6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富贵家园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振兴区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8676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青年大街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82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西南方向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200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米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94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11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730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2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9"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  <a:tabLst>
                          <a:tab pos="512445" algn="l"/>
                        </a:tabLst>
                      </a:pPr>
                      <a:r>
                        <a:rPr sz="16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合</a:t>
                      </a:r>
                      <a:r>
                        <a:rPr sz="1600" b="1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	</a:t>
                      </a:r>
                      <a:r>
                        <a:rPr sz="1600" b="1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计</a:t>
                      </a:r>
                      <a:endParaRPr sz="16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477</a:t>
                      </a:r>
                      <a:endParaRPr sz="16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-锦州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28015" y="1682114"/>
          <a:ext cx="13875386" cy="72815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185"/>
                <a:gridCol w="1111250"/>
                <a:gridCol w="583564"/>
                <a:gridCol w="340994"/>
                <a:gridCol w="789940"/>
                <a:gridCol w="4159249"/>
                <a:gridCol w="459740"/>
                <a:gridCol w="624204"/>
                <a:gridCol w="765809"/>
                <a:gridCol w="483234"/>
                <a:gridCol w="541654"/>
                <a:gridCol w="483234"/>
                <a:gridCol w="482600"/>
                <a:gridCol w="577850"/>
                <a:gridCol w="553720"/>
                <a:gridCol w="530224"/>
                <a:gridCol w="789305"/>
              </a:tblGrid>
              <a:tr h="476884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编号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50190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项目名称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级别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价格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地址</a:t>
                      </a:r>
                      <a:endParaRPr sz="14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054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类型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6350" indent="7620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平均价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格（元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04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270" indent="7620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社区居住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规模（户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04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楼栋数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门洞数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35890" marR="12890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电梯总数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04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47625" marR="40640" indent="7620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</a:t>
                      </a: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媒体位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04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11760" marR="29210" indent="-7620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媒体位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总数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04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入住时间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3244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保利</a:t>
                      </a: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.</a:t>
                      </a: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陶然居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古塔区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锦州市古塔区士英里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195</a:t>
                      </a:r>
                      <a:r>
                        <a:rPr sz="12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5000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800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32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32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435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128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2016.1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2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5">
                          <a:latin typeface="黑体" panose="02010609060101010101" charset="-122"/>
                          <a:cs typeface="黑体" panose="02010609060101010101" charset="-122"/>
                        </a:rPr>
                        <a:t>春天花园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古塔区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锦州市古塔区士英里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134</a:t>
                      </a: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5000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520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60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2015.2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宏业大都会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古塔区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锦州市古塔区重庆路与汉口街交叉口东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200</a:t>
                      </a:r>
                      <a:r>
                        <a:rPr sz="1200" spc="-50">
                          <a:latin typeface="黑体" panose="02010609060101010101" charset="-122"/>
                          <a:cs typeface="黑体" panose="02010609060101010101" charset="-122"/>
                        </a:rPr>
                        <a:t>米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6600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28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1200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98%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4-</a:t>
                      </a: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435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168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2022.7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5">
                          <a:latin typeface="黑体" panose="02010609060101010101" charset="-122"/>
                          <a:cs typeface="黑体" panose="02010609060101010101" charset="-122"/>
                        </a:rPr>
                        <a:t>聚基馨湖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古塔区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锦州市古塔区北京路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218</a:t>
                      </a:r>
                      <a:r>
                        <a:rPr sz="12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5000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400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12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64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70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2019.11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5">
                          <a:latin typeface="黑体" panose="02010609060101010101" charset="-122"/>
                          <a:cs typeface="黑体" panose="02010609060101010101" charset="-122"/>
                        </a:rPr>
                        <a:t>辽工东苑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古塔区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锦州市古塔区北安路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r>
                        <a:rPr sz="1200" spc="-6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5000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475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63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2012.6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44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气象新家园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古塔区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锦州市古塔区汉口街与北宁路交叉口西南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120</a:t>
                      </a:r>
                      <a:r>
                        <a:rPr sz="1200" spc="-50">
                          <a:latin typeface="黑体" panose="02010609060101010101" charset="-122"/>
                          <a:cs typeface="黑体" panose="02010609060101010101" charset="-122"/>
                        </a:rPr>
                        <a:t>米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6000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326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12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2021.4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5">
                          <a:latin typeface="黑体" panose="02010609060101010101" charset="-122"/>
                          <a:cs typeface="黑体" panose="02010609060101010101" charset="-122"/>
                        </a:rPr>
                        <a:t>苏商大厦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古塔区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5">
                          <a:latin typeface="黑体" panose="02010609060101010101" charset="-122"/>
                          <a:cs typeface="黑体" panose="02010609060101010101" charset="-122"/>
                        </a:rPr>
                        <a:t>锦州市古塔区中央大街二段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5500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330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12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2020.1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天兴新大陆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古塔区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锦州市古塔区和平路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段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76</a:t>
                      </a:r>
                      <a:r>
                        <a:rPr sz="12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5200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484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80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1998.6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44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9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新世界国际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C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古塔区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锦州市古塔区汉口街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44</a:t>
                      </a:r>
                      <a:r>
                        <a:rPr sz="1200" spc="-6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5000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584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9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44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2017.1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5">
                          <a:latin typeface="黑体" panose="02010609060101010101" charset="-122"/>
                          <a:cs typeface="黑体" panose="02010609060101010101" charset="-122"/>
                        </a:rPr>
                        <a:t>长安红日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古塔区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锦州市古塔区解放路二段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2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5000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2010.9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5">
                          <a:latin typeface="黑体" panose="02010609060101010101" charset="-122"/>
                          <a:cs typeface="黑体" panose="02010609060101010101" charset="-122"/>
                        </a:rPr>
                        <a:t>中融国际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古塔区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锦州市古塔区重庆路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段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21</a:t>
                      </a:r>
                      <a:r>
                        <a:rPr sz="12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6000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28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1800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17-</a:t>
                      </a: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19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45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435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180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2013.9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12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碧桂园御锦府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凌河区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锦州市凌河区解放路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7</a:t>
                      </a: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段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28</a:t>
                      </a:r>
                      <a:r>
                        <a:rPr sz="12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12000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28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1200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6-</a:t>
                      </a: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32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42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87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87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435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348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2020.7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44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辰鑫经典家园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凌河区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锦州市凌河区幸福街与解放路交叉口东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r>
                        <a:rPr sz="1200" spc="-50">
                          <a:latin typeface="黑体" panose="02010609060101010101" charset="-122"/>
                          <a:cs typeface="黑体" panose="02010609060101010101" charset="-122"/>
                        </a:rPr>
                        <a:t>米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7000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400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9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2014.1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凤还朝</a:t>
                      </a: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.</a:t>
                      </a: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悦府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凌河区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锦州市凌河区邓州街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9500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864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435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152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70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2020.12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恒大御景半岛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凌河区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5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锦州市凌河区广州街与南京路交汇处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6000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224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93%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435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136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70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2023.11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44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黎明东方园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凌河区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5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锦州市凌河区解放路七段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6000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500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9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9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9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2007.5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5">
                          <a:latin typeface="黑体" panose="02010609060101010101" charset="-122"/>
                          <a:cs typeface="黑体" panose="02010609060101010101" charset="-122"/>
                        </a:rPr>
                        <a:t>明德花苑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凌河区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锦州市凌河区明德街明德花苑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2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5500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780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80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2010.5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5">
                          <a:latin typeface="黑体" panose="02010609060101010101" charset="-122"/>
                          <a:cs typeface="黑体" panose="02010609060101010101" charset="-122"/>
                        </a:rPr>
                        <a:t>南京华府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凌河区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5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锦州市凌河区矿山街与南京路交叉口西南角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9500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85%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6-</a:t>
                      </a: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64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2022.1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19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5">
                          <a:latin typeface="黑体" panose="02010609060101010101" charset="-122"/>
                          <a:cs typeface="黑体" panose="02010609060101010101" charset="-122"/>
                        </a:rPr>
                        <a:t>青橙社区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凌河区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锦州市凌河区延安路与江西街交叉口北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r>
                        <a:rPr sz="1200" spc="-50">
                          <a:latin typeface="黑体" panose="02010609060101010101" charset="-122"/>
                          <a:cs typeface="黑体" panose="02010609060101010101" charset="-122"/>
                        </a:rPr>
                        <a:t>米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5000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300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2021.8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44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5">
                          <a:latin typeface="黑体" panose="02010609060101010101" charset="-122"/>
                          <a:cs typeface="黑体" panose="02010609060101010101" charset="-122"/>
                        </a:rPr>
                        <a:t>山水依城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凌河区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5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锦州市凌河区解放东路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7500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09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470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91%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84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2020.1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21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5">
                          <a:latin typeface="黑体" panose="02010609060101010101" charset="-122"/>
                          <a:cs typeface="黑体" panose="02010609060101010101" charset="-122"/>
                        </a:rPr>
                        <a:t>晟晖家园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凌河区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锦州市凌河区解放路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36</a:t>
                      </a: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人才市场对面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463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6000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288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2300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5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14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24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8161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25">
                          <a:latin typeface="黑体" panose="02010609060101010101" charset="-122"/>
                          <a:cs typeface="黑体" panose="02010609060101010101" charset="-122"/>
                        </a:rPr>
                        <a:t>72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spc="-10">
                          <a:latin typeface="黑体" panose="02010609060101010101" charset="-122"/>
                          <a:cs typeface="黑体" panose="02010609060101010101" charset="-122"/>
                        </a:rPr>
                        <a:t>2010.8</a:t>
                      </a:r>
                      <a:endParaRPr sz="12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4571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-锦州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28015" y="1682114"/>
          <a:ext cx="13875386" cy="72815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6110"/>
                <a:gridCol w="1111250"/>
                <a:gridCol w="548639"/>
                <a:gridCol w="340994"/>
                <a:gridCol w="789940"/>
                <a:gridCol w="4159249"/>
                <a:gridCol w="459740"/>
                <a:gridCol w="624204"/>
                <a:gridCol w="765809"/>
                <a:gridCol w="483234"/>
                <a:gridCol w="541654"/>
                <a:gridCol w="483234"/>
                <a:gridCol w="482600"/>
                <a:gridCol w="577850"/>
                <a:gridCol w="553720"/>
                <a:gridCol w="530224"/>
                <a:gridCol w="789305"/>
              </a:tblGrid>
              <a:tr h="476884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编号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50190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项目名称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级别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价格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地址</a:t>
                      </a:r>
                      <a:endParaRPr sz="14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054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类型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6350" indent="7620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平均价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格（元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04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270" indent="7620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社区居住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规模（户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04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楼栋数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门洞数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35890" marR="12890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电梯总数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04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47625" marR="40640" indent="7620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</a:t>
                      </a: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媒体位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04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11760" marR="29210" indent="-7620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媒体位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总数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04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入住时间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19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3244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22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0">
                          <a:latin typeface="黑体" panose="02010609060101010101" charset="-122"/>
                          <a:cs typeface="黑体" panose="02010609060101010101" charset="-122"/>
                        </a:rPr>
                        <a:t>书香庭院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凌河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锦州市凌河区延安路碧桂园御锦府东区北侧约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130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米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35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9500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840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96%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10-</a:t>
                      </a: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47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47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288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2023.11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23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0">
                          <a:latin typeface="黑体" panose="02010609060101010101" charset="-122"/>
                          <a:cs typeface="黑体" panose="02010609060101010101" charset="-122"/>
                        </a:rPr>
                        <a:t>舒雅名苑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凌河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锦州市凌河区靖东街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4-64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35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7500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700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13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066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68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2015.2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24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兴大都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凌河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锦州市凌河区南京路与贵州街交叉路口东南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50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米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35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6500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950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066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45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2007.8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0">
                          <a:latin typeface="黑体" panose="02010609060101010101" charset="-122"/>
                          <a:cs typeface="黑体" panose="02010609060101010101" charset="-122"/>
                        </a:rPr>
                        <a:t>凌桥嘉园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凌河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锦州市凌河区北安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路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6000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240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92%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6-</a:t>
                      </a: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9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9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9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066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54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2024.7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26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0">
                          <a:latin typeface="黑体" panose="02010609060101010101" charset="-122"/>
                          <a:cs typeface="黑体" panose="02010609060101010101" charset="-122"/>
                        </a:rPr>
                        <a:t>宏业枫华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50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凌河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锦州市凌河区松坡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路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5000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828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2100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55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55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165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2014.8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44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27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江山赋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松山新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锦州市松山新区泰安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街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8000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880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93%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30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70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70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280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2022.6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28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0">
                          <a:latin typeface="黑体" panose="02010609060101010101" charset="-122"/>
                          <a:cs typeface="黑体" panose="02010609060101010101" charset="-122"/>
                        </a:rPr>
                        <a:t>书香门第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松山新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锦州市松山新区科技路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62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35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12000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800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21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066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84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2001.3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29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0">
                          <a:latin typeface="黑体" panose="02010609060101010101" charset="-122"/>
                          <a:cs typeface="黑体" panose="02010609060101010101" charset="-122"/>
                        </a:rPr>
                        <a:t>碧桂园锦绣西湖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锦州市太和区女儿河桥与凌西大街交叉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口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9800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828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2160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80%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32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38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89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89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267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2021.12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44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30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0">
                          <a:latin typeface="黑体" panose="02010609060101010101" charset="-122"/>
                          <a:cs typeface="黑体" panose="02010609060101010101" charset="-122"/>
                        </a:rPr>
                        <a:t>博大雅居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锦州市太和区凌西大街东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150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米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35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8000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828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2107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29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76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76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304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2015.3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31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0">
                          <a:latin typeface="黑体" panose="02010609060101010101" charset="-122"/>
                          <a:cs typeface="黑体" panose="02010609060101010101" charset="-122"/>
                        </a:rPr>
                        <a:t>东方豪庭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锦州市太和区市府路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69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35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6500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650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066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48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2014.12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32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红树林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锦州市太和区凌西大街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66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35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6000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828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1500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11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35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35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140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2015.12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33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0">
                          <a:latin typeface="黑体" panose="02010609060101010101" charset="-122"/>
                          <a:cs typeface="黑体" panose="02010609060101010101" charset="-122"/>
                        </a:rPr>
                        <a:t>建委高层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锦州市太和区中央南街四甲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甲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35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6600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066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2018.6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44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34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玫瑰园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锦州市太和区成都街与锦兴路交叉口西北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150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米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35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9500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379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13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13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066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52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2007.9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35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0">
                          <a:latin typeface="黑体" panose="02010609060101010101" charset="-122"/>
                          <a:cs typeface="黑体" panose="02010609060101010101" charset="-122"/>
                        </a:rPr>
                        <a:t>南山云顶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锦州市太和区南山路与锦娘路交叉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口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9800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654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61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61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122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2022.12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36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戎兴苑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锦州市太和区太平街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35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6900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711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066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60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2013.7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44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37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润山府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锦州市太和区锦娘路与南广路交叉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口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7100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688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90%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45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45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180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2022.6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38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30">
                          <a:latin typeface="黑体" panose="02010609060101010101" charset="-122"/>
                          <a:cs typeface="黑体" panose="02010609060101010101" charset="-122"/>
                        </a:rPr>
                        <a:t>润熙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锦州市太和区凌西大街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65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35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6300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438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85%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066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68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2023.11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39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30">
                          <a:latin typeface="黑体" panose="02010609060101010101" charset="-122"/>
                          <a:cs typeface="黑体" panose="02010609060101010101" charset="-122"/>
                        </a:rPr>
                        <a:t>隐庐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锦州市太和区兰溪谷水郡南侧约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70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米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35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7200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285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90%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9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13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13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066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52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2023.11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40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0">
                          <a:latin typeface="黑体" panose="02010609060101010101" charset="-122"/>
                          <a:cs typeface="黑体" panose="02010609060101010101" charset="-122"/>
                        </a:rPr>
                        <a:t>西湖和悦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锦州市太和区太和街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道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8721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00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705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90%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31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31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124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2023.12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44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41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0">
                          <a:latin typeface="黑体" panose="02010609060101010101" charset="-122"/>
                          <a:cs typeface="黑体" panose="02010609060101010101" charset="-122"/>
                        </a:rPr>
                        <a:t>西湖雅居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B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锦州市太和区市府西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路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7000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828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1000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95%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17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42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42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3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126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2021.9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5">
                          <a:latin typeface="黑体" panose="02010609060101010101" charset="-122"/>
                          <a:cs typeface="黑体" panose="02010609060101010101" charset="-122"/>
                        </a:rPr>
                        <a:t>42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spc="-20">
                          <a:latin typeface="黑体" panose="02010609060101010101" charset="-122"/>
                          <a:cs typeface="黑体" panose="02010609060101010101" charset="-122"/>
                        </a:rPr>
                        <a:t>永和国际</a:t>
                      </a:r>
                      <a:endParaRPr sz="11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39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太和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区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锦州市太和区锦娘路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2-10</a:t>
                      </a:r>
                      <a:r>
                        <a:rPr sz="1000" spc="-50">
                          <a:latin typeface="黑体" panose="02010609060101010101" charset="-122"/>
                          <a:cs typeface="黑体" panose="02010609060101010101" charset="-122"/>
                        </a:rPr>
                        <a:t>号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35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22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30">
                          <a:latin typeface="黑体" panose="02010609060101010101" charset="-122"/>
                          <a:cs typeface="黑体" panose="02010609060101010101" charset="-122"/>
                        </a:rPr>
                        <a:t>住宅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841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6000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828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1200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0">
                          <a:latin typeface="黑体" panose="02010609060101010101" charset="-122"/>
                          <a:cs typeface="黑体" panose="02010609060101010101" charset="-122"/>
                        </a:rPr>
                        <a:t>100%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18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12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39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39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>
                          <a:latin typeface="黑体" panose="02010609060101010101" charset="-122"/>
                          <a:cs typeface="黑体" panose="02010609060101010101" charset="-122"/>
                        </a:rPr>
                        <a:t>4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25">
                          <a:latin typeface="黑体" panose="02010609060101010101" charset="-122"/>
                          <a:cs typeface="黑体" panose="02010609060101010101" charset="-122"/>
                        </a:rPr>
                        <a:t>156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-10">
                          <a:latin typeface="黑体" panose="02010609060101010101" charset="-122"/>
                          <a:cs typeface="黑体" panose="02010609060101010101" charset="-122"/>
                        </a:rPr>
                        <a:t>2014.1</a:t>
                      </a:r>
                      <a:endParaRPr sz="10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28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-辽阳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74725" y="2992372"/>
          <a:ext cx="13567411" cy="4608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7680"/>
                <a:gridCol w="1008380"/>
                <a:gridCol w="760094"/>
                <a:gridCol w="1326515"/>
                <a:gridCol w="374014"/>
                <a:gridCol w="873125"/>
                <a:gridCol w="759460"/>
                <a:gridCol w="692150"/>
                <a:gridCol w="849629"/>
                <a:gridCol w="702945"/>
                <a:gridCol w="702945"/>
                <a:gridCol w="532765"/>
                <a:gridCol w="691515"/>
                <a:gridCol w="692150"/>
                <a:gridCol w="532765"/>
                <a:gridCol w="532765"/>
                <a:gridCol w="692150"/>
                <a:gridCol w="815975"/>
                <a:gridCol w="532765"/>
              </a:tblGrid>
              <a:tr h="5314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序号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项目名称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区域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项目地址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27305"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级别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商圈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入住时间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社区分类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19380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平均价格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022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RMB</a:t>
                      </a: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77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居住规模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户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577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居住规模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人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577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入住率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最低楼层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最高楼层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楼栋数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门洞数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电梯总数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媒体位总数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板位数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17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3086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佰亿丽景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200" spc="-60">
                          <a:latin typeface="新宋体" panose="02010609030101010101" charset="-122"/>
                          <a:cs typeface="新宋体" panose="02010609030101010101" charset="-122"/>
                        </a:rPr>
                        <a:t>期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白塔区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青年大街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168</a:t>
                      </a:r>
                      <a:r>
                        <a:rPr sz="12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540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民族路商圈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2006.8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178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5000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456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1368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19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19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57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86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佰亿丽景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200" spc="-60">
                          <a:latin typeface="新宋体" panose="02010609030101010101" charset="-122"/>
                          <a:cs typeface="新宋体" panose="02010609030101010101" charset="-122"/>
                        </a:rPr>
                        <a:t>期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白塔区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青年大街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168</a:t>
                      </a:r>
                      <a:r>
                        <a:rPr sz="12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540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民族路商圈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2006.8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178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5230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880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2640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25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25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75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86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佰亿丽景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200" spc="-60">
                          <a:latin typeface="新宋体" panose="02010609030101010101" charset="-122"/>
                          <a:cs typeface="新宋体" panose="02010609030101010101" charset="-122"/>
                        </a:rPr>
                        <a:t>期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白塔区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青年大街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168</a:t>
                      </a:r>
                      <a:r>
                        <a:rPr sz="12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540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民族路商圈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2014.5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178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5500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224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672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92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碧桂园如颐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白塔区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青年大街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101</a:t>
                      </a:r>
                      <a:r>
                        <a:rPr sz="12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540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辽麻早市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2020.10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178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6500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812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1212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3454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95%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6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46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46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184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86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东电家园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白塔区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文圣路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368-2</a:t>
                      </a:r>
                      <a:r>
                        <a:rPr sz="12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540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体育场商圈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2012.8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178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4927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153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460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797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京都国际公寓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白塔区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新运大街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73</a:t>
                      </a:r>
                      <a:r>
                        <a:rPr sz="12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540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友谊商圈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2006.8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178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4800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285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856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1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746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92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祥合缘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白塔区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新兴街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4-10</a:t>
                      </a:r>
                      <a:r>
                        <a:rPr sz="12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540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友谊商圈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2008.6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178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5083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133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400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9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9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27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86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亿达襄苑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白塔区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民族路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81</a:t>
                      </a:r>
                      <a:r>
                        <a:rPr sz="12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540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友谊商圈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2018.9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178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5800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600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1728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96%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86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裕隆花园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白塔区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胜利路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r>
                        <a:rPr sz="12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540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站前商圈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2013.3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178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4600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331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896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90%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11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1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11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92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怡馨阁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太子河区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民主路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37</a:t>
                      </a:r>
                      <a:r>
                        <a:rPr sz="12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540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友谊商圈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2015.6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178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5200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357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964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90%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25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25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4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86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瀚博一品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200" spc="-60">
                          <a:latin typeface="新宋体" panose="02010609030101010101" charset="-122"/>
                          <a:cs typeface="新宋体" panose="02010609030101010101" charset="-122"/>
                        </a:rPr>
                        <a:t>期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文圣区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翰林路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430</a:t>
                      </a:r>
                      <a:r>
                        <a:rPr sz="12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540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城东商圈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2018.8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178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3800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256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768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100%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6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36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86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瀚博一品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200" spc="-60">
                          <a:latin typeface="新宋体" panose="02010609030101010101" charset="-122"/>
                          <a:cs typeface="新宋体" panose="02010609030101010101" charset="-122"/>
                        </a:rPr>
                        <a:t>期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文圣区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翰林路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430</a:t>
                      </a:r>
                      <a:r>
                        <a:rPr sz="1200" spc="-50">
                          <a:latin typeface="新宋体" panose="02010609030101010101" charset="-122"/>
                          <a:cs typeface="新宋体" panose="02010609030101010101" charset="-122"/>
                        </a:rPr>
                        <a:t>号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7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6540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AAA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5">
                          <a:latin typeface="新宋体" panose="02010609030101010101" charset="-122"/>
                          <a:cs typeface="新宋体" panose="02010609030101010101" charset="-122"/>
                        </a:rPr>
                        <a:t>城东商圈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10">
                          <a:latin typeface="新宋体" panose="02010609030101010101" charset="-122"/>
                          <a:cs typeface="新宋体" panose="02010609030101010101" charset="-122"/>
                        </a:rPr>
                        <a:t>2020.6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住宅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178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0">
                          <a:latin typeface="新宋体" panose="02010609030101010101" charset="-122"/>
                          <a:cs typeface="新宋体" panose="02010609030101010101" charset="-122"/>
                        </a:rPr>
                        <a:t>5600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307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720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78%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8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11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10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43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43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spc="-25">
                          <a:latin typeface="新宋体" panose="02010609030101010101" charset="-122"/>
                          <a:cs typeface="新宋体" panose="02010609030101010101" charset="-122"/>
                        </a:rPr>
                        <a:t>129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>
                          <a:latin typeface="新宋体" panose="02010609030101010101" charset="-122"/>
                          <a:cs typeface="新宋体" panose="02010609030101010101" charset="-122"/>
                        </a:rPr>
                        <a:t>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81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21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2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182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698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2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199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698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-铁岭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28015" y="2719575"/>
          <a:ext cx="13923011" cy="51727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1805"/>
                <a:gridCol w="1267459"/>
                <a:gridCol w="680085"/>
                <a:gridCol w="1727835"/>
                <a:gridCol w="357504"/>
                <a:gridCol w="1002030"/>
                <a:gridCol w="655954"/>
                <a:gridCol w="657225"/>
                <a:gridCol w="805815"/>
                <a:gridCol w="806450"/>
                <a:gridCol w="806450"/>
                <a:gridCol w="506729"/>
                <a:gridCol w="656590"/>
                <a:gridCol w="656590"/>
                <a:gridCol w="506729"/>
                <a:gridCol w="506729"/>
                <a:gridCol w="506729"/>
                <a:gridCol w="829944"/>
                <a:gridCol w="506730"/>
              </a:tblGrid>
              <a:tr h="5283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序号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项目名称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558165"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项目地址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25400"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级别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入住时间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4605"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社区分类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9715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平均价格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8064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RMB</a:t>
                      </a: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558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居住规模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户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558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居住规模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人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558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最低楼层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最高楼层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楼栋数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楼洞数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媒体位总数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板位数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3282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紫御豪庭二期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铁岭新区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7371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泰山路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68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6350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新区商圈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2020.9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5600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13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686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88%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82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第五大道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7371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岭东路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6350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岭东商圈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2014.9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4900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13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1996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956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金城国际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7371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8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6350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站前商圈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2007.1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130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1440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82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金城时代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7371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6350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站前商圈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2008.6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13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956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龙翔岭峰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36385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北市路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82-25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8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6350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龙首商圈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2013.7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3700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130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1562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98%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82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龙翔山水馨城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36385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北市路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82-25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160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龙首商圈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2011.5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13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590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1770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956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时代公寓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7371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8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6350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站前商圈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2014.7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82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市委小区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7371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新华街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6350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新县医院商圈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2013.4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13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990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76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893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腾龙居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7942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广裕街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11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8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6350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龙首商圈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2006.4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893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天信小区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3180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延龙路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733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89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6350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银州城区商圈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2013.5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893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银泰豪景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32956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兴工街银泰路南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6350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2021.5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2334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7780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893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银泰王府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7371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南环路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8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6350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银州城区商圈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2019.6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893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银泰雅居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银州区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32956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兴工街银泰路北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6350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2019.6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4320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1098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3660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826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957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2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77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685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2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173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685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2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183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685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2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551</a:t>
                      </a:r>
                      <a:endParaRPr sz="12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6858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1594" y="3958590"/>
            <a:ext cx="8392795" cy="2714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9965"/>
              </a:lnSpc>
              <a:spcBef>
                <a:spcPts val="100"/>
              </a:spcBef>
            </a:pPr>
            <a:r>
              <a:rPr sz="8450" spc="-33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电梯平面媒体广</a:t>
            </a:r>
            <a:r>
              <a:rPr sz="8450" spc="-5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告</a:t>
            </a:r>
            <a:endParaRPr sz="84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84785" marR="207010" algn="ctr">
              <a:lnSpc>
                <a:spcPts val="5140"/>
              </a:lnSpc>
              <a:spcBef>
                <a:spcPts val="915"/>
              </a:spcBef>
            </a:pPr>
            <a:r>
              <a:rPr sz="5200" b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ELEVATOR</a:t>
            </a:r>
            <a:r>
              <a:rPr sz="5200" b="0" spc="-15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5200" b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PRINT</a:t>
            </a:r>
            <a:r>
              <a:rPr sz="5200" b="0" spc="-1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MEDIA ADVERTISEMENTS</a:t>
            </a:r>
            <a:endParaRPr sz="52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-朝阳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71550" y="1975485"/>
          <a:ext cx="12890500" cy="7645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6130"/>
                <a:gridCol w="2209165"/>
                <a:gridCol w="1198880"/>
                <a:gridCol w="3201035"/>
                <a:gridCol w="1342390"/>
                <a:gridCol w="1303020"/>
                <a:gridCol w="1301750"/>
                <a:gridCol w="1548130"/>
              </a:tblGrid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序号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项目名称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5276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项目地址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社区分类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楼栋数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门洞数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电梯总数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香格里拉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4323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香格里拉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北大街于燕水路交叉口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蓝海左岸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37592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新兴街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31-6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壹品华城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514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凌风大桥南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壹品园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3752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友谊大街四段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壹品园北区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843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松江路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15</a:t>
                      </a: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号四中对过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壹品雅居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3752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友谊大街三段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壹品人家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28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燕都大街燕都大桥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壹品人家新院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28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燕都大街燕都大桥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金泰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U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家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466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燕都大街市政府东侧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金泰春天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凌凤大街与珠江路交汇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金泰部队大院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中山大街富源药业对面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中央公园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3752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双塔区梧桐路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中央公园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B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3752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双塔区梧桐路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金泰学府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990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双塔区燕都新区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盘龙三期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珠江路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天骄城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514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凌河街四段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梧桐苑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990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黄河路麒麟大桥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君逸华庭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892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营州路二段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126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鑫源秋墅西区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463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友谊大街三段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37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北京公园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龙城区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和平街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龙溪家园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1783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燕水路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1-6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天鑫家园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892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黄河路二段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130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金水名苑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33337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120-1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书香欣苑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3752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文化路柏山街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二三四医院高层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爱民路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世纪阳光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0477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友谊大街三段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13-21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富润家园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514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新华路三段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海纳丽景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5276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朝阳大街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龙驰古道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龙城区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0132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和平街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155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悦庭雅居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长江路与中山大街交叉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红日公寓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4323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建设路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28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9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阳光公寓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双塔区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商业路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8440">
                <a:tc gridSpan="2"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合计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200" b="1" spc="-25">
                          <a:latin typeface="Tahoma" panose="020B0604030504040204"/>
                          <a:cs typeface="Tahoma" panose="020B0604030504040204"/>
                        </a:rPr>
                        <a:t>540</a:t>
                      </a:r>
                      <a:endParaRPr sz="1200">
                        <a:latin typeface="Tahoma" panose="020B0604030504040204"/>
                        <a:cs typeface="Tahoma" panose="020B0604030504040204"/>
                      </a:endParaRPr>
                    </a:p>
                  </a:txBody>
                  <a:tcPr marL="0" marR="0" marT="1460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0565" y="584199"/>
            <a:ext cx="31851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100"/>
              <a:t>-</a:t>
            </a:r>
            <a:r>
              <a:rPr spc="85"/>
              <a:t>葫芦</a:t>
            </a:r>
            <a:r>
              <a:rPr spc="-50"/>
              <a:t>岛</a:t>
            </a:r>
            <a:endParaRPr spc="-5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99465" y="2098674"/>
          <a:ext cx="13571220" cy="7118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5620"/>
                <a:gridCol w="627380"/>
                <a:gridCol w="1271905"/>
                <a:gridCol w="1104899"/>
                <a:gridCol w="628014"/>
                <a:gridCol w="462914"/>
                <a:gridCol w="1356994"/>
                <a:gridCol w="485775"/>
                <a:gridCol w="1357630"/>
                <a:gridCol w="486409"/>
                <a:gridCol w="627379"/>
                <a:gridCol w="711834"/>
                <a:gridCol w="509270"/>
                <a:gridCol w="509904"/>
                <a:gridCol w="627379"/>
                <a:gridCol w="1652269"/>
                <a:gridCol w="628015"/>
              </a:tblGrid>
              <a:tr h="6788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5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序号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区 域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5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楼盘名称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5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楼盘地址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36855" marR="78105" indent="-15240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社区分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类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65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5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级别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平均价格（人民币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住户数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社区居住规模（人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入住率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36855" marR="77470" indent="-15240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入住时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间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65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202565" algn="ctr">
                        <a:lnSpc>
                          <a:spcPct val="100000"/>
                        </a:lnSpc>
                      </a:pPr>
                      <a:r>
                        <a:rPr sz="1200" b="1" spc="-25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楼层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5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栋数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门洞数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36855" marR="77470" indent="-15240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电梯总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65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电梯媒体版位数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（单部电梯的框架数量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65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36855" marR="78105" indent="-15240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媒体总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65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>
                          <a:latin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901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飞天购物广场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龙湾大街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43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商住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87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5-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95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>
                          <a:latin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901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国美大厦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龙湾大街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48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商住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44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95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>
                          <a:latin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95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银龙商务大厦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海日路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商住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256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95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322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>
                          <a:latin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901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香漫花都（西区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文萃路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11120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44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85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901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香漫花都（东区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文萃路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9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6120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44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85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95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金域华城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龙绣街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2448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9792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446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85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901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莲花馨苑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龙绣街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33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25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495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901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富都花园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文萃路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11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884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3536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44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85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>
                          <a:latin typeface="微软雅黑" panose="020B0503020204020204" charset="-122"/>
                          <a:cs typeface="微软雅黑" panose="020B0503020204020204" charset="-122"/>
                        </a:rPr>
                        <a:t>9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901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印象江南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茨齐路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1156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4624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44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85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>
                          <a:latin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901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碧桂园御珑府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龙前街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1428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5712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44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85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>
                          <a:latin typeface="微软雅黑" panose="020B0503020204020204" charset="-122"/>
                          <a:cs typeface="微软雅黑" panose="020B0503020204020204" charset="-122"/>
                        </a:rPr>
                        <a:t>11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901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兴宫中街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龙湾大街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172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4080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25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85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spc="-25">
                          <a:latin typeface="微软雅黑" panose="020B0503020204020204" charset="-122"/>
                          <a:cs typeface="微软雅黑" panose="020B0503020204020204" charset="-122"/>
                        </a:rPr>
                        <a:t>12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95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首创龙湾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海滨南路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1360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256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85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>
                          <a:latin typeface="微软雅黑" panose="020B0503020204020204" charset="-122"/>
                          <a:cs typeface="微软雅黑" panose="020B0503020204020204" charset="-122"/>
                        </a:rPr>
                        <a:t>13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901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富尔沃财富汇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海飞路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11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1173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4692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25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85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322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>
                          <a:latin typeface="微软雅黑" panose="020B0503020204020204" charset="-122"/>
                          <a:cs typeface="微软雅黑" panose="020B0503020204020204" charset="-122"/>
                        </a:rPr>
                        <a:t>14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901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渤船家园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龙湾大街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3672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25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85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spc="-25">
                          <a:latin typeface="微软雅黑" panose="020B0503020204020204" charset="-122"/>
                          <a:cs typeface="微软雅黑" panose="020B0503020204020204" charset="-122"/>
                        </a:rPr>
                        <a:t>15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95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乾源山庄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海翔路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17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7876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9-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85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>
                          <a:latin typeface="微软雅黑" panose="020B0503020204020204" charset="-122"/>
                          <a:cs typeface="微软雅黑" panose="020B0503020204020204" charset="-122"/>
                        </a:rPr>
                        <a:t>16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901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书香家园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龙湾大街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025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3685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0565" y="584199"/>
            <a:ext cx="31851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100"/>
              <a:t>-</a:t>
            </a:r>
            <a:r>
              <a:rPr spc="85"/>
              <a:t>葫芦</a:t>
            </a:r>
            <a:r>
              <a:rPr spc="-50"/>
              <a:t>岛</a:t>
            </a:r>
            <a:endParaRPr spc="-5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99465" y="2098674"/>
          <a:ext cx="13571220" cy="7118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5620"/>
                <a:gridCol w="627380"/>
                <a:gridCol w="1271905"/>
                <a:gridCol w="1104899"/>
                <a:gridCol w="628014"/>
                <a:gridCol w="462914"/>
                <a:gridCol w="1356994"/>
                <a:gridCol w="485775"/>
                <a:gridCol w="1357630"/>
                <a:gridCol w="486409"/>
                <a:gridCol w="627379"/>
                <a:gridCol w="711834"/>
                <a:gridCol w="509270"/>
                <a:gridCol w="509904"/>
                <a:gridCol w="627379"/>
                <a:gridCol w="1652269"/>
                <a:gridCol w="628015"/>
              </a:tblGrid>
              <a:tr h="6788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5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序号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区 域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5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楼盘名称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5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楼盘地址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36855" marR="78105" indent="-15240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社区分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类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65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5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级别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平均价格（人民币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住户数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社区居住规模（人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入住率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36855" marR="77470" indent="-15240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入住时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间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65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202565" algn="ctr">
                        <a:lnSpc>
                          <a:spcPct val="100000"/>
                        </a:lnSpc>
                      </a:pPr>
                      <a:r>
                        <a:rPr sz="1200" b="1" spc="-25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楼层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5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栋数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门洞数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36855" marR="77470" indent="-15240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电梯总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65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电梯媒体版位数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（单部电梯的框架数量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65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36855" marR="78105" indent="-15240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200" b="1" spc="-2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媒体总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数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65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17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书香家园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B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龙绣街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AAAA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7000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550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2200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2005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4351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40">
                          <a:latin typeface="Arial" panose="020B0604020202020204"/>
                          <a:cs typeface="Arial" panose="020B0604020202020204"/>
                        </a:rPr>
                        <a:t>11-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161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80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海天银座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龙湾大街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54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AAAA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7000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480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1920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2012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24-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161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30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19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龙湾恬园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龙湾大街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AAAA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7000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384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1536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2012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24-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161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322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清华苑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文艺路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7000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176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704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2011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4351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40">
                          <a:latin typeface="Arial" panose="020B0604020202020204"/>
                          <a:cs typeface="Arial" panose="020B0604020202020204"/>
                        </a:rPr>
                        <a:t>11-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161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32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凌云书香苑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龙湾大街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121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AAAA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7000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176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704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2005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4351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40">
                          <a:latin typeface="Arial" panose="020B0604020202020204"/>
                          <a:cs typeface="Arial" panose="020B0604020202020204"/>
                        </a:rPr>
                        <a:t>11-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161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首创花溪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文化路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AAAA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7000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782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3128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2013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208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17-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17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161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69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凯地家园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龙程街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54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7000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66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264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2009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4351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40">
                          <a:latin typeface="Arial" panose="020B0604020202020204"/>
                          <a:cs typeface="Arial" panose="020B0604020202020204"/>
                        </a:rPr>
                        <a:t>11-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9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蓝色港湾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海滨南路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AAAA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7000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816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3264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2013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17-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161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72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水岸帝景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龙湾大街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167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AAAA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7000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1710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10040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2013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4351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40">
                          <a:latin typeface="Arial" panose="020B0604020202020204"/>
                          <a:cs typeface="Arial" panose="020B0604020202020204"/>
                        </a:rPr>
                        <a:t>11-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34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95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95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907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380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龙港区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三和恬园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海辰路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AAAA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7000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528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2112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2015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9969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6/11/17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161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96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29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连山区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南山佳苑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新华大街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AAAA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6000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2210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8840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2011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208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17-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17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27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65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65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907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195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30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连山区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兰花广场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新华大街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AAAA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7000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432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1728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2005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27-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27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161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31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连山区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财富公馆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秋实街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6000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176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704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2012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4351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40">
                          <a:latin typeface="Arial" panose="020B0604020202020204"/>
                          <a:cs typeface="Arial" panose="020B0604020202020204"/>
                        </a:rPr>
                        <a:t>11-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161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322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32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连山区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上东盛景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铁北路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6000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1428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8624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2012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637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40">
                          <a:latin typeface="Arial" panose="020B0604020202020204"/>
                          <a:cs typeface="Arial" panose="020B0604020202020204"/>
                        </a:rPr>
                        <a:t>11-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28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42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907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126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33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连山区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虹京国际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连山大街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92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44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6000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1672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8866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2015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63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40">
                          <a:latin typeface="Arial" panose="020B0604020202020204"/>
                          <a:cs typeface="Arial" panose="020B0604020202020204"/>
                        </a:rPr>
                        <a:t>11-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17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21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59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76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907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304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25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34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连山区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学子嘉园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铁北路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850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AAA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5500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306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1224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100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0">
                          <a:latin typeface="Arial" panose="020B0604020202020204"/>
                          <a:cs typeface="Arial" panose="020B0604020202020204"/>
                        </a:rPr>
                        <a:t>2015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208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17-</a:t>
                      </a: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17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9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9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2161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spc="-25">
                          <a:latin typeface="Arial" panose="020B0604020202020204"/>
                          <a:cs typeface="Arial" panose="020B0604020202020204"/>
                        </a:rPr>
                        <a:t>27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7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7" y="3558540"/>
            <a:ext cx="15138400" cy="6716395"/>
            <a:chOff x="317" y="3558540"/>
            <a:chExt cx="15138400" cy="6716395"/>
          </a:xfrm>
        </p:grpSpPr>
        <p:sp>
          <p:nvSpPr>
            <p:cNvPr id="3" name="object 3"/>
            <p:cNvSpPr/>
            <p:nvPr/>
          </p:nvSpPr>
          <p:spPr>
            <a:xfrm>
              <a:off x="317" y="5263197"/>
              <a:ext cx="15138400" cy="5011420"/>
            </a:xfrm>
            <a:custGeom>
              <a:avLst/>
              <a:gdLst/>
              <a:ahLst/>
              <a:cxnLst/>
              <a:rect l="l" t="t" r="r" b="b"/>
              <a:pathLst>
                <a:path w="15138400" h="5011420">
                  <a:moveTo>
                    <a:pt x="15138070" y="1967026"/>
                  </a:moveTo>
                  <a:lnTo>
                    <a:pt x="7460005" y="4790046"/>
                  </a:lnTo>
                  <a:lnTo>
                    <a:pt x="0" y="0"/>
                  </a:lnTo>
                  <a:lnTo>
                    <a:pt x="0" y="4995049"/>
                  </a:lnTo>
                  <a:lnTo>
                    <a:pt x="6863258" y="5009451"/>
                  </a:lnTo>
                  <a:lnTo>
                    <a:pt x="6858762" y="5011102"/>
                  </a:lnTo>
                  <a:lnTo>
                    <a:pt x="7653401" y="5011102"/>
                  </a:lnTo>
                  <a:lnTo>
                    <a:pt x="7804785" y="5011420"/>
                  </a:lnTo>
                  <a:lnTo>
                    <a:pt x="7804290" y="5011102"/>
                  </a:lnTo>
                  <a:lnTo>
                    <a:pt x="15138070" y="5011102"/>
                  </a:lnTo>
                  <a:lnTo>
                    <a:pt x="15138070" y="1967026"/>
                  </a:lnTo>
                  <a:close/>
                </a:path>
              </a:pathLst>
            </a:custGeom>
            <a:solidFill>
              <a:srgbClr val="0090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2852928" y="6121908"/>
              <a:ext cx="9433560" cy="37033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1183111" y="3558540"/>
              <a:ext cx="1621535" cy="2161032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3"/>
          <a:stretch>
            <a:fillRect/>
          </a:stretch>
        </p:blipFill>
        <p:spPr>
          <a:xfrm>
            <a:off x="2692907" y="1202436"/>
            <a:ext cx="1621536" cy="216103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/>
          <a:stretch>
            <a:fillRect/>
          </a:stretch>
        </p:blipFill>
        <p:spPr>
          <a:xfrm>
            <a:off x="2692907" y="3564635"/>
            <a:ext cx="1621536" cy="216103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/>
          <a:stretch>
            <a:fillRect/>
          </a:stretch>
        </p:blipFill>
        <p:spPr>
          <a:xfrm>
            <a:off x="11183111" y="1202436"/>
            <a:ext cx="1620012" cy="215950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/>
          <a:stretch>
            <a:fillRect/>
          </a:stretch>
        </p:blipFill>
        <p:spPr>
          <a:xfrm>
            <a:off x="4736591" y="1202436"/>
            <a:ext cx="6024372" cy="4521708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330950" y="456565"/>
            <a:ext cx="24739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实际上刊案</a:t>
            </a:r>
            <a:r>
              <a:rPr spc="-5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pc="-5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/>
          <a:stretch>
            <a:fillRect/>
          </a:stretch>
        </p:blipFill>
        <p:spPr>
          <a:xfrm>
            <a:off x="641328" y="6095"/>
            <a:ext cx="14496563" cy="1026109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304986" y="5928969"/>
            <a:ext cx="8382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85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四 、制作</a:t>
            </a:r>
            <a:endParaRPr sz="15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04986" y="6882104"/>
            <a:ext cx="8794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95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五、上</a:t>
            </a:r>
            <a:r>
              <a:rPr sz="1600" spc="-5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刊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04986" y="7981289"/>
            <a:ext cx="85661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六、监</a:t>
            </a:r>
            <a:r>
              <a:rPr sz="1600" spc="-5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测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04986" y="9086189"/>
            <a:ext cx="848994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七、调</a:t>
            </a:r>
            <a:r>
              <a:rPr sz="1600" spc="-6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研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90836" y="5788634"/>
            <a:ext cx="25196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0">
                <a:latin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sz="1200" spc="-80">
                <a:latin typeface="黑体" panose="02010609060101010101" charset="-122"/>
                <a:cs typeface="黑体" panose="02010609060101010101" charset="-122"/>
              </a:rPr>
              <a:t>与制作公司确认制作数量及上画时间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90836" y="6080099"/>
            <a:ext cx="16929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宋体" panose="02010600030101010101" pitchFamily="2" charset="-122"/>
                <a:cs typeface="宋体" panose="02010600030101010101" pitchFamily="2" charset="-122"/>
              </a:rPr>
              <a:t>2、</a:t>
            </a:r>
            <a:r>
              <a:rPr sz="1200" spc="-65">
                <a:latin typeface="黑体" panose="02010609060101010101" charset="-122"/>
                <a:cs typeface="黑体" panose="02010609060101010101" charset="-122"/>
              </a:rPr>
              <a:t>通知制作公司开始制作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93376" y="6720179"/>
            <a:ext cx="2645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90">
                <a:latin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sz="1200" spc="-90">
                <a:latin typeface="黑体" panose="02010609060101010101" charset="-122"/>
                <a:cs typeface="黑体" panose="02010609060101010101" charset="-122"/>
              </a:rPr>
              <a:t>上刊前，客户上刊工作单位提交及确认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90836" y="7037679"/>
            <a:ext cx="21107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70">
                <a:latin typeface="宋体" panose="02010600030101010101" pitchFamily="2" charset="-122"/>
                <a:cs typeface="宋体" panose="02010600030101010101" pitchFamily="2" charset="-122"/>
              </a:rPr>
              <a:t>2、</a:t>
            </a:r>
            <a:r>
              <a:rPr sz="1200" spc="-70">
                <a:latin typeface="黑体" panose="02010609060101010101" charset="-122"/>
                <a:cs typeface="黑体" panose="02010609060101010101" charset="-122"/>
              </a:rPr>
              <a:t>与制作公司确认画面按时安装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90836" y="7684744"/>
            <a:ext cx="1762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1、3天进行一次维护和巡查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90836" y="7982559"/>
            <a:ext cx="2197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宋体" panose="02010600030101010101" pitchFamily="2" charset="-122"/>
                <a:cs typeface="宋体" panose="02010600030101010101" pitchFamily="2" charset="-122"/>
              </a:rPr>
              <a:t>2、</a:t>
            </a: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上刊3日后，提供部分监测照片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90836" y="8286724"/>
            <a:ext cx="2339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宋体" panose="02010600030101010101" pitchFamily="2" charset="-122"/>
                <a:cs typeface="宋体" panose="02010600030101010101" pitchFamily="2" charset="-122"/>
              </a:rPr>
              <a:t>3、</a:t>
            </a: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上刊7</a:t>
            </a:r>
            <a:r>
              <a:rPr sz="1200" spc="-70">
                <a:latin typeface="黑体" panose="02010609060101010101" charset="-122"/>
                <a:cs typeface="黑体" panose="02010609060101010101" charset="-122"/>
              </a:rPr>
              <a:t>日后，提供完整的监测照片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90836" y="8851874"/>
            <a:ext cx="2649220" cy="56515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4605">
              <a:lnSpc>
                <a:spcPct val="100000"/>
              </a:lnSpc>
              <a:spcBef>
                <a:spcPts val="785"/>
              </a:spcBef>
            </a:pPr>
            <a:r>
              <a:rPr sz="1200" spc="-90">
                <a:latin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sz="1200" spc="-90">
                <a:latin typeface="黑体" panose="02010609060101010101" charset="-122"/>
                <a:cs typeface="黑体" panose="02010609060101010101" charset="-122"/>
              </a:rPr>
              <a:t>每季度专项做客户广告发布后效果调研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1200" spc="-70">
                <a:latin typeface="宋体" panose="02010600030101010101" pitchFamily="2" charset="-122"/>
                <a:cs typeface="宋体" panose="02010600030101010101" pitchFamily="2" charset="-122"/>
              </a:rPr>
              <a:t>2、</a:t>
            </a:r>
            <a:r>
              <a:rPr sz="1200" spc="-70">
                <a:latin typeface="黑体" panose="02010609060101010101" charset="-122"/>
                <a:cs typeface="黑体" panose="02010609060101010101" charset="-122"/>
              </a:rPr>
              <a:t>每季度提供客户上季度投放总结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07856" y="2800972"/>
            <a:ext cx="86868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7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— 、资 源</a:t>
            </a:r>
            <a:endParaRPr sz="15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07856" y="3705847"/>
            <a:ext cx="82232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6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二、点</a:t>
            </a:r>
            <a:r>
              <a:rPr sz="1600" b="1" spc="-5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位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07856" y="4840592"/>
            <a:ext cx="84518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三、报</a:t>
            </a:r>
            <a:r>
              <a:rPr sz="1600" b="1" spc="-5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批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90531" y="2630792"/>
            <a:ext cx="12598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按需求锁定资源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23091" y="2630792"/>
            <a:ext cx="11150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2、进行资源协调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90531" y="2936226"/>
            <a:ext cx="838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>
                <a:latin typeface="宋体" panose="02010600030101010101" pitchFamily="2" charset="-122"/>
                <a:cs typeface="宋体" panose="02010600030101010101" pitchFamily="2" charset="-122"/>
              </a:rPr>
              <a:t>3、</a:t>
            </a:r>
            <a:r>
              <a:rPr sz="1200" spc="-45">
                <a:latin typeface="黑体" panose="02010609060101010101" charset="-122"/>
                <a:cs typeface="黑体" panose="02010609060101010101" charset="-122"/>
              </a:rPr>
              <a:t>确定排期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90531" y="3583292"/>
            <a:ext cx="16941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咨询客户对点位的建议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67591" y="3583292"/>
            <a:ext cx="1113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2</a:t>
            </a:r>
            <a:r>
              <a:rPr sz="1200" spc="-65">
                <a:latin typeface="黑体" panose="02010609060101010101" charset="-122"/>
                <a:cs typeface="黑体" panose="02010609060101010101" charset="-122"/>
              </a:rPr>
              <a:t>、点位进行调整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90531" y="3894442"/>
            <a:ext cx="16802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70">
                <a:latin typeface="宋体" panose="02010600030101010101" pitchFamily="2" charset="-122"/>
                <a:cs typeface="宋体" panose="02010600030101010101" pitchFamily="2" charset="-122"/>
              </a:rPr>
              <a:t>3、</a:t>
            </a:r>
            <a:r>
              <a:rPr sz="1200" spc="-70">
                <a:latin typeface="黑体" panose="02010609060101010101" charset="-122"/>
                <a:cs typeface="黑体" panose="02010609060101010101" charset="-122"/>
              </a:rPr>
              <a:t>与客户确认调整后点位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90531" y="4540872"/>
            <a:ext cx="343154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09445" algn="l"/>
              </a:tabLst>
            </a:pPr>
            <a:r>
              <a:rPr sz="1200" spc="-40">
                <a:latin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sz="1200" spc="-40">
                <a:latin typeface="黑体" panose="02010609060101010101" charset="-122"/>
                <a:cs typeface="黑体" panose="02010609060101010101" charset="-122"/>
              </a:rPr>
              <a:t>收集各产品发布画</a:t>
            </a:r>
            <a:r>
              <a:rPr sz="1200" spc="-50">
                <a:latin typeface="黑体" panose="02010609060101010101" charset="-122"/>
                <a:cs typeface="黑体" panose="02010609060101010101" charset="-122"/>
              </a:rPr>
              <a:t>稿</a:t>
            </a:r>
            <a:r>
              <a:rPr sz="1200">
                <a:latin typeface="黑体" panose="02010609060101010101" charset="-122"/>
                <a:cs typeface="黑体" panose="02010609060101010101" charset="-122"/>
              </a:rPr>
              <a:t>	</a:t>
            </a:r>
            <a:r>
              <a:rPr sz="1200" spc="-50">
                <a:latin typeface="宋体" panose="02010600030101010101" pitchFamily="2" charset="-122"/>
                <a:cs typeface="宋体" panose="02010600030101010101" pitchFamily="2" charset="-122"/>
              </a:rPr>
              <a:t>2、</a:t>
            </a:r>
            <a:r>
              <a:rPr sz="1200" spc="-50">
                <a:latin typeface="黑体" panose="02010609060101010101" charset="-122"/>
                <a:cs typeface="黑体" panose="02010609060101010101" charset="-122"/>
              </a:rPr>
              <a:t>上报至报批部门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  <a:p>
            <a:pPr marL="15240">
              <a:lnSpc>
                <a:spcPct val="100000"/>
              </a:lnSpc>
              <a:spcBef>
                <a:spcPts val="905"/>
              </a:spcBef>
            </a:pPr>
            <a:r>
              <a:rPr sz="1200" spc="-30">
                <a:latin typeface="宋体" panose="02010600030101010101" pitchFamily="2" charset="-122"/>
                <a:cs typeface="宋体" panose="02010600030101010101" pitchFamily="2" charset="-122"/>
              </a:rPr>
              <a:t>3、</a:t>
            </a:r>
            <a:r>
              <a:rPr sz="1200" spc="-35">
                <a:latin typeface="黑体" panose="02010609060101010101" charset="-122"/>
                <a:cs typeface="黑体" panose="02010609060101010101" charset="-122"/>
              </a:rPr>
              <a:t>给客户反馈所需报批资料</a:t>
            </a:r>
            <a:r>
              <a:rPr sz="1200" spc="-40">
                <a:latin typeface="黑体" panose="02010609060101010101" charset="-122"/>
                <a:cs typeface="黑体" panose="02010609060101010101" charset="-122"/>
              </a:rPr>
              <a:t>4</a:t>
            </a:r>
            <a:r>
              <a:rPr sz="1200" spc="-45">
                <a:latin typeface="黑体" panose="02010609060101010101" charset="-122"/>
                <a:cs typeface="黑体" panose="02010609060101010101" charset="-122"/>
              </a:rPr>
              <a:t>、与报批部门沟通协调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200" spc="-50">
                <a:latin typeface="宋体" panose="02010600030101010101" pitchFamily="2" charset="-122"/>
                <a:cs typeface="宋体" panose="02010600030101010101" pitchFamily="2" charset="-122"/>
              </a:rPr>
              <a:t>5、</a:t>
            </a:r>
            <a:r>
              <a:rPr sz="1200" spc="-50">
                <a:latin typeface="黑体" panose="02010609060101010101" charset="-122"/>
                <a:cs typeface="黑体" panose="02010609060101010101" charset="-122"/>
              </a:rPr>
              <a:t>报批完成通报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0219" y="3322142"/>
            <a:ext cx="13233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0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客户的需</a:t>
            </a:r>
            <a:r>
              <a:rPr sz="2100" b="1" spc="-5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求</a:t>
            </a:r>
            <a:endParaRPr sz="21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9424" y="3916502"/>
            <a:ext cx="6540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>
                <a:latin typeface="黑体" panose="02010609060101010101" charset="-122"/>
                <a:cs typeface="黑体" panose="02010609060101010101" charset="-122"/>
              </a:rPr>
              <a:t>产品需求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79424" y="4604842"/>
            <a:ext cx="1099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黑体" panose="02010609060101010101" charset="-122"/>
                <a:cs typeface="黑体" panose="02010609060101010101" charset="-122"/>
              </a:rPr>
              <a:t>最终的产品确认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79424" y="5295087"/>
            <a:ext cx="958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黑体" panose="02010609060101010101" charset="-122"/>
                <a:cs typeface="黑体" panose="02010609060101010101" charset="-122"/>
              </a:rPr>
              <a:t>发布位置确认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79424" y="5975807"/>
            <a:ext cx="958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黑体" panose="02010609060101010101" charset="-122"/>
                <a:cs typeface="黑体" panose="02010609060101010101" charset="-122"/>
              </a:rPr>
              <a:t>广告画面提供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79424" y="6653352"/>
            <a:ext cx="657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0">
                <a:latin typeface="黑体" panose="02010609060101010101" charset="-122"/>
                <a:cs typeface="黑体" panose="02010609060101010101" charset="-122"/>
              </a:rPr>
              <a:t>广告上刊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79424" y="7337882"/>
            <a:ext cx="958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黑体" panose="02010609060101010101" charset="-122"/>
                <a:cs typeface="黑体" panose="02010609060101010101" charset="-122"/>
              </a:rPr>
              <a:t>上刊后的监控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79424" y="8015427"/>
            <a:ext cx="1262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黑体" panose="02010609060101010101" charset="-122"/>
                <a:cs typeface="黑体" panose="02010609060101010101" charset="-122"/>
              </a:rPr>
              <a:t>发布后的效果分析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267787" y="4220171"/>
            <a:ext cx="4277995" cy="1292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24610" algn="l"/>
                <a:tab pos="2186940" algn="l"/>
                <a:tab pos="3693795" algn="l"/>
              </a:tabLst>
            </a:pPr>
            <a:r>
              <a:rPr sz="2800" b="1" spc="-10">
                <a:latin typeface="Times New Roman" panose="02020603050405020304"/>
                <a:cs typeface="Times New Roman" panose="02020603050405020304"/>
              </a:rPr>
              <a:t>VISIT</a:t>
            </a:r>
            <a:r>
              <a:rPr sz="2800" b="1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800" b="1" spc="-25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b="1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800" b="1" spc="-20">
                <a:latin typeface="Times New Roman" panose="02020603050405020304"/>
                <a:cs typeface="Times New Roman" panose="02020603050405020304"/>
              </a:rPr>
              <a:t>KNOW</a:t>
            </a:r>
            <a:r>
              <a:rPr sz="2800" b="1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800" b="1" spc="-25">
                <a:latin typeface="Times New Roman" panose="02020603050405020304"/>
                <a:cs typeface="Times New Roman" panose="02020603050405020304"/>
              </a:rPr>
              <a:t>ME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4290">
              <a:lnSpc>
                <a:spcPct val="100000"/>
              </a:lnSpc>
              <a:spcBef>
                <a:spcPts val="140"/>
              </a:spcBef>
            </a:pPr>
            <a:r>
              <a:rPr sz="5400" b="1" spc="110">
                <a:latin typeface="宋体" panose="02010600030101010101" pitchFamily="2" charset="-122"/>
                <a:cs typeface="宋体" panose="02010600030101010101" pitchFamily="2" charset="-122"/>
              </a:rPr>
              <a:t>期待与您合</a:t>
            </a:r>
            <a:r>
              <a:rPr sz="5400" b="1" spc="-50">
                <a:latin typeface="宋体" panose="02010600030101010101" pitchFamily="2" charset="-122"/>
                <a:cs typeface="宋体" panose="02010600030101010101" pitchFamily="2" charset="-122"/>
              </a:rPr>
              <a:t>作</a:t>
            </a:r>
            <a:endParaRPr sz="5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79424" y="923417"/>
            <a:ext cx="5137150" cy="1419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ts val="3095"/>
              </a:lnSpc>
              <a:spcBef>
                <a:spcPts val="100"/>
              </a:spcBef>
            </a:pPr>
            <a:r>
              <a:rPr sz="2700" b="1" spc="75">
                <a:latin typeface="宋体" panose="02010600030101010101" pitchFamily="2" charset="-122"/>
                <a:cs typeface="宋体" panose="02010600030101010101" pitchFamily="2" charset="-122"/>
              </a:rPr>
              <a:t>我们坚</a:t>
            </a:r>
            <a:r>
              <a:rPr sz="2700" b="1" spc="75">
                <a:solidFill>
                  <a:srgbClr val="2A2C3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持最专业</a:t>
            </a:r>
            <a:r>
              <a:rPr sz="2700" b="1" spc="75">
                <a:latin typeface="宋体" panose="02010600030101010101" pitchFamily="2" charset="-122"/>
                <a:cs typeface="宋体" panose="02010600030101010101" pitchFamily="2" charset="-122"/>
              </a:rPr>
              <a:t>化的</a:t>
            </a:r>
            <a:r>
              <a:rPr sz="2700" b="1" spc="5">
                <a:latin typeface="宋体" panose="02010600030101010101" pitchFamily="2" charset="-122"/>
                <a:cs typeface="宋体" panose="02010600030101010101" pitchFamily="2" charset="-122"/>
              </a:rPr>
              <a:t>服务</a:t>
            </a:r>
            <a:endParaRPr sz="27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ts val="2375"/>
              </a:lnSpc>
            </a:pPr>
            <a:r>
              <a:rPr sz="2100" b="1">
                <a:latin typeface="Times New Roman" panose="02020603050405020304"/>
                <a:cs typeface="Times New Roman" panose="02020603050405020304"/>
              </a:rPr>
              <a:t>We</a:t>
            </a:r>
            <a:r>
              <a:rPr sz="2100" b="1" spc="-5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100" b="1">
                <a:latin typeface="Times New Roman" panose="02020603050405020304"/>
                <a:cs typeface="Times New Roman" panose="02020603050405020304"/>
              </a:rPr>
              <a:t>Insist</a:t>
            </a:r>
            <a:r>
              <a:rPr sz="2100" b="1" spc="-3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100" b="1">
                <a:latin typeface="Times New Roman" panose="02020603050405020304"/>
                <a:cs typeface="Times New Roman" panose="02020603050405020304"/>
              </a:rPr>
              <a:t>On</a:t>
            </a:r>
            <a:r>
              <a:rPr sz="2100" b="1" spc="-3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100" b="1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100" b="1" spc="1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100" b="1">
                <a:latin typeface="Times New Roman" panose="02020603050405020304"/>
                <a:cs typeface="Times New Roman" panose="02020603050405020304"/>
              </a:rPr>
              <a:t>Most</a:t>
            </a:r>
            <a:r>
              <a:rPr sz="2100" b="1" spc="25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100" b="1">
                <a:latin typeface="Times New Roman" panose="02020603050405020304"/>
                <a:cs typeface="Times New Roman" panose="02020603050405020304"/>
              </a:rPr>
              <a:t>Professional</a:t>
            </a:r>
            <a:r>
              <a:rPr sz="2100" b="1" spc="85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100" b="1" spc="-10">
                <a:latin typeface="Times New Roman" panose="02020603050405020304"/>
                <a:cs typeface="Times New Roman" panose="02020603050405020304"/>
              </a:rPr>
              <a:t>Services</a:t>
            </a:r>
            <a:endParaRPr sz="21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imes New Roman" panose="02020603050405020304"/>
              <a:cs typeface="Times New Roman" panose="02020603050405020304"/>
            </a:endParaRPr>
          </a:p>
          <a:p>
            <a:pPr marL="109220" algn="ctr">
              <a:lnSpc>
                <a:spcPct val="100000"/>
              </a:lnSpc>
            </a:pPr>
            <a:r>
              <a:rPr sz="2100" b="1" spc="-8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我们提</a:t>
            </a:r>
            <a:r>
              <a:rPr sz="2100" b="1" spc="-6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供</a:t>
            </a:r>
            <a:endParaRPr sz="2100">
              <a:latin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29600" y="1934844"/>
            <a:ext cx="469455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"/>
              <a:tabLst>
                <a:tab pos="298450" algn="l"/>
              </a:tabLst>
            </a:pPr>
            <a:r>
              <a:rPr sz="1800">
                <a:latin typeface="微软雅黑" panose="020B0503020204020204" charset="-122"/>
                <a:cs typeface="微软雅黑" panose="020B0503020204020204" charset="-122"/>
              </a:rPr>
              <a:t>广告环境好</a:t>
            </a:r>
            <a:r>
              <a:rPr sz="1800" spc="-10">
                <a:latin typeface="微软雅黑" panose="020B0503020204020204" charset="-122"/>
                <a:cs typeface="微软雅黑" panose="020B0503020204020204" charset="-122"/>
              </a:rPr>
              <a:t>，24</a:t>
            </a:r>
            <a:r>
              <a:rPr sz="1800" spc="-5">
                <a:latin typeface="微软雅黑" panose="020B0503020204020204" charset="-122"/>
                <a:cs typeface="微软雅黑" panose="020B0503020204020204" charset="-122"/>
              </a:rPr>
              <a:t>小时不间断的传递广告信息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 panose="05000000000000000000"/>
              <a:buChar char=""/>
            </a:pP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/>
              <a:buChar char=""/>
              <a:tabLst>
                <a:tab pos="298450" algn="l"/>
              </a:tabLst>
            </a:pPr>
            <a:r>
              <a:rPr sz="1800" spc="-5">
                <a:latin typeface="微软雅黑" panose="020B0503020204020204" charset="-122"/>
                <a:cs typeface="微软雅黑" panose="020B0503020204020204" charset="-122"/>
              </a:rPr>
              <a:t>封闭空间内强制性的视觉接触，冲击力强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 panose="05000000000000000000"/>
              <a:buChar char=""/>
            </a:pP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/>
              <a:buChar char=""/>
              <a:tabLst>
                <a:tab pos="298450" algn="l"/>
              </a:tabLst>
            </a:pPr>
            <a:r>
              <a:rPr sz="1800" spc="-5">
                <a:latin typeface="微软雅黑" panose="020B0503020204020204" charset="-122"/>
                <a:cs typeface="微软雅黑" panose="020B0503020204020204" charset="-122"/>
              </a:rPr>
              <a:t>重复暴露频次高，记忆度高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29600" y="986789"/>
            <a:ext cx="34042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00"/>
              <a:t>24</a:t>
            </a:r>
            <a:r>
              <a:rPr spc="85"/>
              <a:t>小时不打折效</a:t>
            </a:r>
            <a:r>
              <a:rPr spc="-50"/>
              <a:t>果</a:t>
            </a:r>
            <a:endParaRPr spc="-50"/>
          </a:p>
        </p:txBody>
      </p:sp>
      <p:pic>
        <p:nvPicPr>
          <p:cNvPr id="4" name="object 4"/>
          <p:cNvPicPr/>
          <p:nvPr/>
        </p:nvPicPr>
        <p:blipFill>
          <a:blip r:embed="rId1"/>
          <a:stretch>
            <a:fillRect/>
          </a:stretch>
        </p:blipFill>
        <p:spPr>
          <a:xfrm>
            <a:off x="778763" y="726948"/>
            <a:ext cx="3002280" cy="40462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/>
          <a:stretch>
            <a:fillRect/>
          </a:stretch>
        </p:blipFill>
        <p:spPr>
          <a:xfrm>
            <a:off x="4076700" y="726948"/>
            <a:ext cx="3002279" cy="404622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65809" y="5831840"/>
            <a:ext cx="38106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8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电梯平面媒体的优</a:t>
            </a:r>
            <a:r>
              <a:rPr sz="3200" b="1" spc="-5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势</a:t>
            </a:r>
            <a:endParaRPr sz="3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5809" y="7029450"/>
            <a:ext cx="6483350" cy="894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"/>
              <a:tabLst>
                <a:tab pos="298450" algn="l"/>
              </a:tabLst>
            </a:pPr>
            <a:r>
              <a:rPr sz="1800" spc="-5">
                <a:latin typeface="微软雅黑" panose="020B0503020204020204" charset="-122"/>
                <a:cs typeface="微软雅黑" panose="020B0503020204020204" charset="-122"/>
              </a:rPr>
              <a:t>有效补充其他媒体空白空间，对广告信息内容形成记忆循环。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 panose="05000000000000000000"/>
              <a:buChar char=""/>
            </a:pP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/>
              <a:buChar char=""/>
              <a:tabLst>
                <a:tab pos="298450" algn="l"/>
              </a:tabLst>
            </a:pPr>
            <a:r>
              <a:rPr sz="1800" spc="-5">
                <a:latin typeface="微软雅黑" panose="020B0503020204020204" charset="-122"/>
                <a:cs typeface="微软雅黑" panose="020B0503020204020204" charset="-122"/>
              </a:rPr>
              <a:t>深度影响消费者各个生活环节，提前影响消费者的购买决策。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17" y="5325109"/>
            <a:ext cx="14692630" cy="4949825"/>
            <a:chOff x="317" y="5325109"/>
            <a:chExt cx="14692630" cy="4949825"/>
          </a:xfrm>
        </p:grpSpPr>
        <p:pic>
          <p:nvPicPr>
            <p:cNvPr id="9" name="object 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141208" y="7932419"/>
              <a:ext cx="1395984" cy="114757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128508" y="7919719"/>
              <a:ext cx="1421765" cy="1173480"/>
            </a:xfrm>
            <a:custGeom>
              <a:avLst/>
              <a:gdLst/>
              <a:ahLst/>
              <a:cxnLst/>
              <a:rect l="l" t="t" r="r" b="b"/>
              <a:pathLst>
                <a:path w="1421765" h="1173479">
                  <a:moveTo>
                    <a:pt x="1421384" y="0"/>
                  </a:moveTo>
                  <a:lnTo>
                    <a:pt x="0" y="0"/>
                  </a:lnTo>
                  <a:lnTo>
                    <a:pt x="0" y="1172974"/>
                  </a:lnTo>
                  <a:lnTo>
                    <a:pt x="1421384" y="1172974"/>
                  </a:lnTo>
                  <a:lnTo>
                    <a:pt x="1421384" y="1166624"/>
                  </a:lnTo>
                  <a:lnTo>
                    <a:pt x="12700" y="1166624"/>
                  </a:lnTo>
                  <a:lnTo>
                    <a:pt x="6350" y="1160274"/>
                  </a:lnTo>
                  <a:lnTo>
                    <a:pt x="12700" y="1160274"/>
                  </a:lnTo>
                  <a:lnTo>
                    <a:pt x="12700" y="12700"/>
                  </a:lnTo>
                  <a:lnTo>
                    <a:pt x="6350" y="12700"/>
                  </a:lnTo>
                  <a:lnTo>
                    <a:pt x="12700" y="6350"/>
                  </a:lnTo>
                  <a:lnTo>
                    <a:pt x="1421384" y="6350"/>
                  </a:lnTo>
                  <a:lnTo>
                    <a:pt x="1421384" y="0"/>
                  </a:lnTo>
                  <a:close/>
                </a:path>
                <a:path w="1421765" h="1173479">
                  <a:moveTo>
                    <a:pt x="12700" y="1160274"/>
                  </a:moveTo>
                  <a:lnTo>
                    <a:pt x="6350" y="1160274"/>
                  </a:lnTo>
                  <a:lnTo>
                    <a:pt x="12700" y="1166624"/>
                  </a:lnTo>
                  <a:lnTo>
                    <a:pt x="12700" y="1160274"/>
                  </a:lnTo>
                  <a:close/>
                </a:path>
                <a:path w="1421765" h="1173479">
                  <a:moveTo>
                    <a:pt x="1408684" y="1160274"/>
                  </a:moveTo>
                  <a:lnTo>
                    <a:pt x="12700" y="1160274"/>
                  </a:lnTo>
                  <a:lnTo>
                    <a:pt x="12700" y="1166624"/>
                  </a:lnTo>
                  <a:lnTo>
                    <a:pt x="1408684" y="1166624"/>
                  </a:lnTo>
                  <a:lnTo>
                    <a:pt x="1408684" y="1160274"/>
                  </a:lnTo>
                  <a:close/>
                </a:path>
                <a:path w="1421765" h="1173479">
                  <a:moveTo>
                    <a:pt x="1408684" y="6350"/>
                  </a:moveTo>
                  <a:lnTo>
                    <a:pt x="1408684" y="1166624"/>
                  </a:lnTo>
                  <a:lnTo>
                    <a:pt x="1415034" y="1160274"/>
                  </a:lnTo>
                  <a:lnTo>
                    <a:pt x="1421384" y="1160274"/>
                  </a:lnTo>
                  <a:lnTo>
                    <a:pt x="1421384" y="12700"/>
                  </a:lnTo>
                  <a:lnTo>
                    <a:pt x="1415034" y="12700"/>
                  </a:lnTo>
                  <a:lnTo>
                    <a:pt x="1408684" y="6350"/>
                  </a:lnTo>
                  <a:close/>
                </a:path>
                <a:path w="1421765" h="1173479">
                  <a:moveTo>
                    <a:pt x="1421384" y="1160274"/>
                  </a:moveTo>
                  <a:lnTo>
                    <a:pt x="1415034" y="1160274"/>
                  </a:lnTo>
                  <a:lnTo>
                    <a:pt x="1408684" y="1166624"/>
                  </a:lnTo>
                  <a:lnTo>
                    <a:pt x="1421384" y="1166624"/>
                  </a:lnTo>
                  <a:lnTo>
                    <a:pt x="1421384" y="1160274"/>
                  </a:lnTo>
                  <a:close/>
                </a:path>
                <a:path w="1421765" h="1173479">
                  <a:moveTo>
                    <a:pt x="12700" y="6350"/>
                  </a:moveTo>
                  <a:lnTo>
                    <a:pt x="6350" y="12700"/>
                  </a:lnTo>
                  <a:lnTo>
                    <a:pt x="12700" y="12700"/>
                  </a:lnTo>
                  <a:lnTo>
                    <a:pt x="12700" y="6350"/>
                  </a:lnTo>
                  <a:close/>
                </a:path>
                <a:path w="1421765" h="1173479">
                  <a:moveTo>
                    <a:pt x="1408684" y="6350"/>
                  </a:moveTo>
                  <a:lnTo>
                    <a:pt x="12700" y="6350"/>
                  </a:lnTo>
                  <a:lnTo>
                    <a:pt x="12700" y="12700"/>
                  </a:lnTo>
                  <a:lnTo>
                    <a:pt x="1408684" y="12700"/>
                  </a:lnTo>
                  <a:lnTo>
                    <a:pt x="1408684" y="6350"/>
                  </a:lnTo>
                  <a:close/>
                </a:path>
                <a:path w="1421765" h="1173479">
                  <a:moveTo>
                    <a:pt x="1421384" y="6350"/>
                  </a:moveTo>
                  <a:lnTo>
                    <a:pt x="1408684" y="6350"/>
                  </a:lnTo>
                  <a:lnTo>
                    <a:pt x="1415034" y="12700"/>
                  </a:lnTo>
                  <a:lnTo>
                    <a:pt x="1421384" y="12700"/>
                  </a:lnTo>
                  <a:lnTo>
                    <a:pt x="1421384" y="635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2473939" y="5629655"/>
              <a:ext cx="1691640" cy="126644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2464415" y="5620130"/>
              <a:ext cx="1710689" cy="1285875"/>
            </a:xfrm>
            <a:custGeom>
              <a:avLst/>
              <a:gdLst/>
              <a:ahLst/>
              <a:cxnLst/>
              <a:rect l="l" t="t" r="r" b="b"/>
              <a:pathLst>
                <a:path w="1710689" h="1285875">
                  <a:moveTo>
                    <a:pt x="1710690" y="0"/>
                  </a:moveTo>
                  <a:lnTo>
                    <a:pt x="0" y="0"/>
                  </a:lnTo>
                  <a:lnTo>
                    <a:pt x="0" y="1285494"/>
                  </a:lnTo>
                  <a:lnTo>
                    <a:pt x="1710690" y="1285494"/>
                  </a:lnTo>
                  <a:lnTo>
                    <a:pt x="1710690" y="1280731"/>
                  </a:lnTo>
                  <a:lnTo>
                    <a:pt x="9525" y="1280731"/>
                  </a:lnTo>
                  <a:lnTo>
                    <a:pt x="4762" y="1275969"/>
                  </a:lnTo>
                  <a:lnTo>
                    <a:pt x="9525" y="1275969"/>
                  </a:lnTo>
                  <a:lnTo>
                    <a:pt x="9525" y="9525"/>
                  </a:lnTo>
                  <a:lnTo>
                    <a:pt x="4762" y="9525"/>
                  </a:lnTo>
                  <a:lnTo>
                    <a:pt x="9525" y="4762"/>
                  </a:lnTo>
                  <a:lnTo>
                    <a:pt x="1710690" y="4762"/>
                  </a:lnTo>
                  <a:lnTo>
                    <a:pt x="1710690" y="0"/>
                  </a:lnTo>
                  <a:close/>
                </a:path>
                <a:path w="1710689" h="1285875">
                  <a:moveTo>
                    <a:pt x="9525" y="1275969"/>
                  </a:moveTo>
                  <a:lnTo>
                    <a:pt x="4762" y="1275969"/>
                  </a:lnTo>
                  <a:lnTo>
                    <a:pt x="9525" y="1280731"/>
                  </a:lnTo>
                  <a:lnTo>
                    <a:pt x="9525" y="1275969"/>
                  </a:lnTo>
                  <a:close/>
                </a:path>
                <a:path w="1710689" h="1285875">
                  <a:moveTo>
                    <a:pt x="1701165" y="1275969"/>
                  </a:moveTo>
                  <a:lnTo>
                    <a:pt x="9525" y="1275969"/>
                  </a:lnTo>
                  <a:lnTo>
                    <a:pt x="9525" y="1280731"/>
                  </a:lnTo>
                  <a:lnTo>
                    <a:pt x="1701165" y="1280731"/>
                  </a:lnTo>
                  <a:lnTo>
                    <a:pt x="1701165" y="1275969"/>
                  </a:lnTo>
                  <a:close/>
                </a:path>
                <a:path w="1710689" h="1285875">
                  <a:moveTo>
                    <a:pt x="1701165" y="4762"/>
                  </a:moveTo>
                  <a:lnTo>
                    <a:pt x="1701165" y="1280731"/>
                  </a:lnTo>
                  <a:lnTo>
                    <a:pt x="1705991" y="1275969"/>
                  </a:lnTo>
                  <a:lnTo>
                    <a:pt x="1710690" y="1275969"/>
                  </a:lnTo>
                  <a:lnTo>
                    <a:pt x="1710690" y="9525"/>
                  </a:lnTo>
                  <a:lnTo>
                    <a:pt x="1705991" y="9525"/>
                  </a:lnTo>
                  <a:lnTo>
                    <a:pt x="1701165" y="4762"/>
                  </a:lnTo>
                  <a:close/>
                </a:path>
                <a:path w="1710689" h="1285875">
                  <a:moveTo>
                    <a:pt x="1710690" y="1275969"/>
                  </a:moveTo>
                  <a:lnTo>
                    <a:pt x="1705991" y="1275969"/>
                  </a:lnTo>
                  <a:lnTo>
                    <a:pt x="1701165" y="1280731"/>
                  </a:lnTo>
                  <a:lnTo>
                    <a:pt x="1710690" y="1280731"/>
                  </a:lnTo>
                  <a:lnTo>
                    <a:pt x="1710690" y="1275969"/>
                  </a:lnTo>
                  <a:close/>
                </a:path>
                <a:path w="1710689" h="1285875">
                  <a:moveTo>
                    <a:pt x="9525" y="4762"/>
                  </a:moveTo>
                  <a:lnTo>
                    <a:pt x="4762" y="9525"/>
                  </a:lnTo>
                  <a:lnTo>
                    <a:pt x="9525" y="9525"/>
                  </a:lnTo>
                  <a:lnTo>
                    <a:pt x="9525" y="4762"/>
                  </a:lnTo>
                  <a:close/>
                </a:path>
                <a:path w="1710689" h="1285875">
                  <a:moveTo>
                    <a:pt x="1701165" y="4762"/>
                  </a:moveTo>
                  <a:lnTo>
                    <a:pt x="9525" y="4762"/>
                  </a:lnTo>
                  <a:lnTo>
                    <a:pt x="9525" y="9525"/>
                  </a:lnTo>
                  <a:lnTo>
                    <a:pt x="1701165" y="9525"/>
                  </a:lnTo>
                  <a:lnTo>
                    <a:pt x="1701165" y="4762"/>
                  </a:lnTo>
                  <a:close/>
                </a:path>
                <a:path w="1710689" h="1285875">
                  <a:moveTo>
                    <a:pt x="1710690" y="4762"/>
                  </a:moveTo>
                  <a:lnTo>
                    <a:pt x="1701165" y="4762"/>
                  </a:lnTo>
                  <a:lnTo>
                    <a:pt x="1705991" y="9525"/>
                  </a:lnTo>
                  <a:lnTo>
                    <a:pt x="1710690" y="9525"/>
                  </a:lnTo>
                  <a:lnTo>
                    <a:pt x="1710690" y="4762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2326111" y="8129015"/>
              <a:ext cx="1578864" cy="103784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2316587" y="8119490"/>
              <a:ext cx="1598295" cy="1057275"/>
            </a:xfrm>
            <a:custGeom>
              <a:avLst/>
              <a:gdLst/>
              <a:ahLst/>
              <a:cxnLst/>
              <a:rect l="l" t="t" r="r" b="b"/>
              <a:pathLst>
                <a:path w="1598294" h="1057275">
                  <a:moveTo>
                    <a:pt x="1597914" y="0"/>
                  </a:moveTo>
                  <a:lnTo>
                    <a:pt x="0" y="0"/>
                  </a:lnTo>
                  <a:lnTo>
                    <a:pt x="0" y="1056894"/>
                  </a:lnTo>
                  <a:lnTo>
                    <a:pt x="1597914" y="1056894"/>
                  </a:lnTo>
                  <a:lnTo>
                    <a:pt x="1597914" y="1052131"/>
                  </a:lnTo>
                  <a:lnTo>
                    <a:pt x="9525" y="1052131"/>
                  </a:lnTo>
                  <a:lnTo>
                    <a:pt x="4762" y="1047369"/>
                  </a:lnTo>
                  <a:lnTo>
                    <a:pt x="9525" y="1047369"/>
                  </a:lnTo>
                  <a:lnTo>
                    <a:pt x="9525" y="9525"/>
                  </a:lnTo>
                  <a:lnTo>
                    <a:pt x="4762" y="9525"/>
                  </a:lnTo>
                  <a:lnTo>
                    <a:pt x="9525" y="4762"/>
                  </a:lnTo>
                  <a:lnTo>
                    <a:pt x="1597914" y="4762"/>
                  </a:lnTo>
                  <a:lnTo>
                    <a:pt x="1597914" y="0"/>
                  </a:lnTo>
                  <a:close/>
                </a:path>
                <a:path w="1598294" h="1057275">
                  <a:moveTo>
                    <a:pt x="9525" y="1047369"/>
                  </a:moveTo>
                  <a:lnTo>
                    <a:pt x="4762" y="1047369"/>
                  </a:lnTo>
                  <a:lnTo>
                    <a:pt x="9525" y="1052131"/>
                  </a:lnTo>
                  <a:lnTo>
                    <a:pt x="9525" y="1047369"/>
                  </a:lnTo>
                  <a:close/>
                </a:path>
                <a:path w="1598294" h="1057275">
                  <a:moveTo>
                    <a:pt x="1588389" y="1047369"/>
                  </a:moveTo>
                  <a:lnTo>
                    <a:pt x="9525" y="1047369"/>
                  </a:lnTo>
                  <a:lnTo>
                    <a:pt x="9525" y="1052131"/>
                  </a:lnTo>
                  <a:lnTo>
                    <a:pt x="1588389" y="1052131"/>
                  </a:lnTo>
                  <a:lnTo>
                    <a:pt x="1588389" y="1047369"/>
                  </a:lnTo>
                  <a:close/>
                </a:path>
                <a:path w="1598294" h="1057275">
                  <a:moveTo>
                    <a:pt x="1588389" y="4762"/>
                  </a:moveTo>
                  <a:lnTo>
                    <a:pt x="1588389" y="1052131"/>
                  </a:lnTo>
                  <a:lnTo>
                    <a:pt x="1593215" y="1047369"/>
                  </a:lnTo>
                  <a:lnTo>
                    <a:pt x="1597914" y="1047369"/>
                  </a:lnTo>
                  <a:lnTo>
                    <a:pt x="1597914" y="9525"/>
                  </a:lnTo>
                  <a:lnTo>
                    <a:pt x="1593215" y="9525"/>
                  </a:lnTo>
                  <a:lnTo>
                    <a:pt x="1588389" y="4762"/>
                  </a:lnTo>
                  <a:close/>
                </a:path>
                <a:path w="1598294" h="1057275">
                  <a:moveTo>
                    <a:pt x="1597914" y="1047369"/>
                  </a:moveTo>
                  <a:lnTo>
                    <a:pt x="1593215" y="1047369"/>
                  </a:lnTo>
                  <a:lnTo>
                    <a:pt x="1588389" y="1052131"/>
                  </a:lnTo>
                  <a:lnTo>
                    <a:pt x="1597914" y="1052131"/>
                  </a:lnTo>
                  <a:lnTo>
                    <a:pt x="1597914" y="1047369"/>
                  </a:lnTo>
                  <a:close/>
                </a:path>
                <a:path w="1598294" h="1057275">
                  <a:moveTo>
                    <a:pt x="9525" y="4762"/>
                  </a:moveTo>
                  <a:lnTo>
                    <a:pt x="4762" y="9525"/>
                  </a:lnTo>
                  <a:lnTo>
                    <a:pt x="9525" y="9525"/>
                  </a:lnTo>
                  <a:lnTo>
                    <a:pt x="9525" y="4762"/>
                  </a:lnTo>
                  <a:close/>
                </a:path>
                <a:path w="1598294" h="1057275">
                  <a:moveTo>
                    <a:pt x="1588389" y="4762"/>
                  </a:moveTo>
                  <a:lnTo>
                    <a:pt x="9525" y="4762"/>
                  </a:lnTo>
                  <a:lnTo>
                    <a:pt x="9525" y="9525"/>
                  </a:lnTo>
                  <a:lnTo>
                    <a:pt x="1588389" y="9525"/>
                  </a:lnTo>
                  <a:lnTo>
                    <a:pt x="1588389" y="4762"/>
                  </a:lnTo>
                  <a:close/>
                </a:path>
                <a:path w="1598294" h="1057275">
                  <a:moveTo>
                    <a:pt x="1597914" y="4762"/>
                  </a:moveTo>
                  <a:lnTo>
                    <a:pt x="1588389" y="4762"/>
                  </a:lnTo>
                  <a:lnTo>
                    <a:pt x="1593215" y="9525"/>
                  </a:lnTo>
                  <a:lnTo>
                    <a:pt x="1597914" y="9525"/>
                  </a:lnTo>
                  <a:lnTo>
                    <a:pt x="1597914" y="4762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569822" y="5325109"/>
              <a:ext cx="7123430" cy="4016375"/>
            </a:xfrm>
            <a:custGeom>
              <a:avLst/>
              <a:gdLst/>
              <a:ahLst/>
              <a:cxnLst/>
              <a:rect l="l" t="t" r="r" b="b"/>
              <a:pathLst>
                <a:path w="7123430" h="4016375">
                  <a:moveTo>
                    <a:pt x="7122808" y="2081212"/>
                  </a:moveTo>
                  <a:lnTo>
                    <a:pt x="3467430" y="2085454"/>
                  </a:lnTo>
                  <a:lnTo>
                    <a:pt x="3467430" y="0"/>
                  </a:lnTo>
                  <a:lnTo>
                    <a:pt x="3438855" y="0"/>
                  </a:lnTo>
                  <a:lnTo>
                    <a:pt x="3438855" y="2085492"/>
                  </a:lnTo>
                  <a:lnTo>
                    <a:pt x="0" y="2089467"/>
                  </a:lnTo>
                  <a:lnTo>
                    <a:pt x="25" y="2118042"/>
                  </a:lnTo>
                  <a:lnTo>
                    <a:pt x="3438855" y="2114067"/>
                  </a:lnTo>
                  <a:lnTo>
                    <a:pt x="3438855" y="4016375"/>
                  </a:lnTo>
                  <a:lnTo>
                    <a:pt x="3467430" y="4016375"/>
                  </a:lnTo>
                  <a:lnTo>
                    <a:pt x="3467430" y="2114029"/>
                  </a:lnTo>
                  <a:lnTo>
                    <a:pt x="7122808" y="2109787"/>
                  </a:lnTo>
                  <a:lnTo>
                    <a:pt x="7122808" y="20812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7965948" y="5760719"/>
              <a:ext cx="1606296" cy="120091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956423" y="5751194"/>
              <a:ext cx="1625600" cy="1220470"/>
            </a:xfrm>
            <a:custGeom>
              <a:avLst/>
              <a:gdLst/>
              <a:ahLst/>
              <a:cxnLst/>
              <a:rect l="l" t="t" r="r" b="b"/>
              <a:pathLst>
                <a:path w="1625600" h="1220470">
                  <a:moveTo>
                    <a:pt x="1625346" y="0"/>
                  </a:moveTo>
                  <a:lnTo>
                    <a:pt x="0" y="0"/>
                  </a:lnTo>
                  <a:lnTo>
                    <a:pt x="0" y="1219962"/>
                  </a:lnTo>
                  <a:lnTo>
                    <a:pt x="1625346" y="1219962"/>
                  </a:lnTo>
                  <a:lnTo>
                    <a:pt x="1625346" y="1215199"/>
                  </a:lnTo>
                  <a:lnTo>
                    <a:pt x="9525" y="1215199"/>
                  </a:lnTo>
                  <a:lnTo>
                    <a:pt x="4762" y="1210437"/>
                  </a:lnTo>
                  <a:lnTo>
                    <a:pt x="9525" y="1210437"/>
                  </a:lnTo>
                  <a:lnTo>
                    <a:pt x="9525" y="9525"/>
                  </a:lnTo>
                  <a:lnTo>
                    <a:pt x="4762" y="9525"/>
                  </a:lnTo>
                  <a:lnTo>
                    <a:pt x="9525" y="4762"/>
                  </a:lnTo>
                  <a:lnTo>
                    <a:pt x="1625346" y="4762"/>
                  </a:lnTo>
                  <a:lnTo>
                    <a:pt x="1625346" y="0"/>
                  </a:lnTo>
                  <a:close/>
                </a:path>
                <a:path w="1625600" h="1220470">
                  <a:moveTo>
                    <a:pt x="9525" y="1210437"/>
                  </a:moveTo>
                  <a:lnTo>
                    <a:pt x="4762" y="1210437"/>
                  </a:lnTo>
                  <a:lnTo>
                    <a:pt x="9525" y="1215199"/>
                  </a:lnTo>
                  <a:lnTo>
                    <a:pt x="9525" y="1210437"/>
                  </a:lnTo>
                  <a:close/>
                </a:path>
                <a:path w="1625600" h="1220470">
                  <a:moveTo>
                    <a:pt x="1615821" y="1210437"/>
                  </a:moveTo>
                  <a:lnTo>
                    <a:pt x="9525" y="1210437"/>
                  </a:lnTo>
                  <a:lnTo>
                    <a:pt x="9525" y="1215199"/>
                  </a:lnTo>
                  <a:lnTo>
                    <a:pt x="1615821" y="1215199"/>
                  </a:lnTo>
                  <a:lnTo>
                    <a:pt x="1615821" y="1210437"/>
                  </a:lnTo>
                  <a:close/>
                </a:path>
                <a:path w="1625600" h="1220470">
                  <a:moveTo>
                    <a:pt x="1615821" y="4762"/>
                  </a:moveTo>
                  <a:lnTo>
                    <a:pt x="1615821" y="1215199"/>
                  </a:lnTo>
                  <a:lnTo>
                    <a:pt x="1620583" y="1210437"/>
                  </a:lnTo>
                  <a:lnTo>
                    <a:pt x="1625346" y="1210437"/>
                  </a:lnTo>
                  <a:lnTo>
                    <a:pt x="1625346" y="9525"/>
                  </a:lnTo>
                  <a:lnTo>
                    <a:pt x="1620583" y="9525"/>
                  </a:lnTo>
                  <a:lnTo>
                    <a:pt x="1615821" y="4762"/>
                  </a:lnTo>
                  <a:close/>
                </a:path>
                <a:path w="1625600" h="1220470">
                  <a:moveTo>
                    <a:pt x="1625346" y="1210437"/>
                  </a:moveTo>
                  <a:lnTo>
                    <a:pt x="1620583" y="1210437"/>
                  </a:lnTo>
                  <a:lnTo>
                    <a:pt x="1615821" y="1215199"/>
                  </a:lnTo>
                  <a:lnTo>
                    <a:pt x="1625346" y="1215199"/>
                  </a:lnTo>
                  <a:lnTo>
                    <a:pt x="1625346" y="1210437"/>
                  </a:lnTo>
                  <a:close/>
                </a:path>
                <a:path w="1625600" h="1220470">
                  <a:moveTo>
                    <a:pt x="9525" y="4762"/>
                  </a:moveTo>
                  <a:lnTo>
                    <a:pt x="4762" y="9525"/>
                  </a:lnTo>
                  <a:lnTo>
                    <a:pt x="9525" y="9525"/>
                  </a:lnTo>
                  <a:lnTo>
                    <a:pt x="9525" y="4762"/>
                  </a:lnTo>
                  <a:close/>
                </a:path>
                <a:path w="1625600" h="1220470">
                  <a:moveTo>
                    <a:pt x="1615821" y="4762"/>
                  </a:moveTo>
                  <a:lnTo>
                    <a:pt x="9525" y="4762"/>
                  </a:lnTo>
                  <a:lnTo>
                    <a:pt x="9525" y="9525"/>
                  </a:lnTo>
                  <a:lnTo>
                    <a:pt x="1615821" y="9525"/>
                  </a:lnTo>
                  <a:lnTo>
                    <a:pt x="1615821" y="4762"/>
                  </a:lnTo>
                  <a:close/>
                </a:path>
                <a:path w="1625600" h="1220470">
                  <a:moveTo>
                    <a:pt x="1625346" y="4762"/>
                  </a:moveTo>
                  <a:lnTo>
                    <a:pt x="1615821" y="4762"/>
                  </a:lnTo>
                  <a:lnTo>
                    <a:pt x="1620583" y="9525"/>
                  </a:lnTo>
                  <a:lnTo>
                    <a:pt x="1625346" y="9525"/>
                  </a:lnTo>
                  <a:lnTo>
                    <a:pt x="1625346" y="4762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9494520" y="6169151"/>
              <a:ext cx="3046679" cy="238810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484995" y="6159626"/>
              <a:ext cx="3076575" cy="2407285"/>
            </a:xfrm>
            <a:custGeom>
              <a:avLst/>
              <a:gdLst/>
              <a:ahLst/>
              <a:cxnLst/>
              <a:rect l="l" t="t" r="r" b="b"/>
              <a:pathLst>
                <a:path w="3076575" h="2407284">
                  <a:moveTo>
                    <a:pt x="3076194" y="0"/>
                  </a:moveTo>
                  <a:lnTo>
                    <a:pt x="0" y="0"/>
                  </a:lnTo>
                  <a:lnTo>
                    <a:pt x="0" y="2407158"/>
                  </a:lnTo>
                  <a:lnTo>
                    <a:pt x="3076194" y="2407158"/>
                  </a:lnTo>
                  <a:lnTo>
                    <a:pt x="3076194" y="2402395"/>
                  </a:lnTo>
                  <a:lnTo>
                    <a:pt x="9525" y="2402395"/>
                  </a:lnTo>
                  <a:lnTo>
                    <a:pt x="4762" y="2397633"/>
                  </a:lnTo>
                  <a:lnTo>
                    <a:pt x="9525" y="2397633"/>
                  </a:lnTo>
                  <a:lnTo>
                    <a:pt x="9525" y="9525"/>
                  </a:lnTo>
                  <a:lnTo>
                    <a:pt x="4762" y="9525"/>
                  </a:lnTo>
                  <a:lnTo>
                    <a:pt x="9525" y="4762"/>
                  </a:lnTo>
                  <a:lnTo>
                    <a:pt x="3076194" y="4762"/>
                  </a:lnTo>
                  <a:lnTo>
                    <a:pt x="3076194" y="0"/>
                  </a:lnTo>
                  <a:close/>
                </a:path>
                <a:path w="3076575" h="2407284">
                  <a:moveTo>
                    <a:pt x="9525" y="2397633"/>
                  </a:moveTo>
                  <a:lnTo>
                    <a:pt x="4762" y="2397633"/>
                  </a:lnTo>
                  <a:lnTo>
                    <a:pt x="9525" y="2402395"/>
                  </a:lnTo>
                  <a:lnTo>
                    <a:pt x="9525" y="2397633"/>
                  </a:lnTo>
                  <a:close/>
                </a:path>
                <a:path w="3076575" h="2407284">
                  <a:moveTo>
                    <a:pt x="3066669" y="2397633"/>
                  </a:moveTo>
                  <a:lnTo>
                    <a:pt x="9525" y="2397633"/>
                  </a:lnTo>
                  <a:lnTo>
                    <a:pt x="9525" y="2402395"/>
                  </a:lnTo>
                  <a:lnTo>
                    <a:pt x="3066669" y="2402395"/>
                  </a:lnTo>
                  <a:lnTo>
                    <a:pt x="3066669" y="2397633"/>
                  </a:lnTo>
                  <a:close/>
                </a:path>
                <a:path w="3076575" h="2407284">
                  <a:moveTo>
                    <a:pt x="3066669" y="4762"/>
                  </a:moveTo>
                  <a:lnTo>
                    <a:pt x="3066669" y="2402395"/>
                  </a:lnTo>
                  <a:lnTo>
                    <a:pt x="3071431" y="2397633"/>
                  </a:lnTo>
                  <a:lnTo>
                    <a:pt x="3076194" y="2397633"/>
                  </a:lnTo>
                  <a:lnTo>
                    <a:pt x="3076194" y="9525"/>
                  </a:lnTo>
                  <a:lnTo>
                    <a:pt x="3071431" y="9525"/>
                  </a:lnTo>
                  <a:lnTo>
                    <a:pt x="3066669" y="4762"/>
                  </a:lnTo>
                  <a:close/>
                </a:path>
                <a:path w="3076575" h="2407284">
                  <a:moveTo>
                    <a:pt x="3076194" y="2397633"/>
                  </a:moveTo>
                  <a:lnTo>
                    <a:pt x="3071431" y="2397633"/>
                  </a:lnTo>
                  <a:lnTo>
                    <a:pt x="3066669" y="2402395"/>
                  </a:lnTo>
                  <a:lnTo>
                    <a:pt x="3076194" y="2402395"/>
                  </a:lnTo>
                  <a:lnTo>
                    <a:pt x="3076194" y="2397633"/>
                  </a:lnTo>
                  <a:close/>
                </a:path>
                <a:path w="3076575" h="2407284">
                  <a:moveTo>
                    <a:pt x="9525" y="4762"/>
                  </a:moveTo>
                  <a:lnTo>
                    <a:pt x="4762" y="9525"/>
                  </a:lnTo>
                  <a:lnTo>
                    <a:pt x="9525" y="9525"/>
                  </a:lnTo>
                  <a:lnTo>
                    <a:pt x="9525" y="4762"/>
                  </a:lnTo>
                  <a:close/>
                </a:path>
                <a:path w="3076575" h="2407284">
                  <a:moveTo>
                    <a:pt x="3066669" y="4762"/>
                  </a:moveTo>
                  <a:lnTo>
                    <a:pt x="9525" y="4762"/>
                  </a:lnTo>
                  <a:lnTo>
                    <a:pt x="9525" y="9525"/>
                  </a:lnTo>
                  <a:lnTo>
                    <a:pt x="3066669" y="9525"/>
                  </a:lnTo>
                  <a:lnTo>
                    <a:pt x="3066669" y="4762"/>
                  </a:lnTo>
                  <a:close/>
                </a:path>
                <a:path w="3076575" h="2407284">
                  <a:moveTo>
                    <a:pt x="3076194" y="4762"/>
                  </a:moveTo>
                  <a:lnTo>
                    <a:pt x="3066669" y="4762"/>
                  </a:lnTo>
                  <a:lnTo>
                    <a:pt x="3071431" y="9525"/>
                  </a:lnTo>
                  <a:lnTo>
                    <a:pt x="3076194" y="9525"/>
                  </a:lnTo>
                  <a:lnTo>
                    <a:pt x="3076194" y="476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17" y="8128317"/>
              <a:ext cx="7804784" cy="2146300"/>
            </a:xfrm>
            <a:custGeom>
              <a:avLst/>
              <a:gdLst/>
              <a:ahLst/>
              <a:cxnLst/>
              <a:rect l="l" t="t" r="r" b="b"/>
              <a:pathLst>
                <a:path w="7804784" h="2146300">
                  <a:moveTo>
                    <a:pt x="0" y="0"/>
                  </a:moveTo>
                  <a:lnTo>
                    <a:pt x="0" y="2139290"/>
                  </a:lnTo>
                  <a:lnTo>
                    <a:pt x="7804785" y="2146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0C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0745" y="3280409"/>
            <a:ext cx="598106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家总要回，框架覆盖一个城市中有电梯的公寓楼的</a:t>
            </a:r>
            <a:r>
              <a:rPr sz="1600" spc="-25">
                <a:latin typeface="黑体" panose="02010609060101010101" charset="-122"/>
                <a:cs typeface="黑体" panose="02010609060101010101" charset="-122"/>
              </a:rPr>
              <a:t>80%，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覆盖住在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市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区有消费力的主流人群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。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20745" y="4705350"/>
            <a:ext cx="58820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框架出现在电梯内狭小的、没有干扰的空间中，受众无法回避它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的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存在，广告关注度超过</a:t>
            </a:r>
            <a:r>
              <a:rPr sz="1600">
                <a:latin typeface="黑体" panose="02010609060101010101" charset="-122"/>
                <a:cs typeface="黑体" panose="02010609060101010101" charset="-122"/>
              </a:rPr>
              <a:t>90</a:t>
            </a:r>
            <a:r>
              <a:rPr sz="1600" spc="-10">
                <a:latin typeface="黑体" panose="02010609060101010101" charset="-122"/>
                <a:cs typeface="黑体" panose="02010609060101010101" charset="-122"/>
              </a:rPr>
              <a:t>% 。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20745" y="6187439"/>
            <a:ext cx="598106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框架</a:t>
            </a:r>
            <a:r>
              <a:rPr sz="1600" spc="-25">
                <a:latin typeface="黑体" panose="02010609060101010101" charset="-122"/>
                <a:cs typeface="黑体" panose="02010609060101010101" charset="-122"/>
              </a:rPr>
              <a:t>CPM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成本与报纸及户外比有一定优势，而框架可按档次和商圈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等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做选择，所以目标受众成本更低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。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20745" y="7621905"/>
            <a:ext cx="5979795" cy="756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框架处在离家和回家的起点与终点，固定时段高频次接触，且每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次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接触时长超过</a:t>
            </a:r>
            <a:r>
              <a:rPr sz="1600" spc="-25">
                <a:latin typeface="黑体" panose="02010609060101010101" charset="-122"/>
                <a:cs typeface="黑体" panose="02010609060101010101" charset="-122"/>
              </a:rPr>
              <a:t>30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秒，一周累积</a:t>
            </a:r>
            <a:r>
              <a:rPr sz="1600" spc="-25">
                <a:latin typeface="黑体" panose="02010609060101010101" charset="-122"/>
                <a:cs typeface="黑体" panose="02010609060101010101" charset="-122"/>
              </a:rPr>
              <a:t>5-7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分钟，广告回忆率高且信息阅读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充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分，对产品理解深、购买推动影响大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。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33194" y="1376045"/>
            <a:ext cx="63601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框架海</a:t>
            </a:r>
            <a:r>
              <a:rPr spc="100"/>
              <a:t>报 – 你</a:t>
            </a:r>
            <a:r>
              <a:rPr spc="85"/>
              <a:t>身边天天见的媒</a:t>
            </a:r>
            <a:r>
              <a:rPr spc="-50"/>
              <a:t>体</a:t>
            </a:r>
            <a:endParaRPr spc="-50"/>
          </a:p>
        </p:txBody>
      </p:sp>
      <p:sp>
        <p:nvSpPr>
          <p:cNvPr id="7" name="object 7"/>
          <p:cNvSpPr txBox="1"/>
          <p:nvPr/>
        </p:nvSpPr>
        <p:spPr>
          <a:xfrm>
            <a:off x="1725295" y="3149600"/>
            <a:ext cx="9702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9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高覆</a:t>
            </a:r>
            <a:r>
              <a:rPr sz="2400" b="1" spc="-5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盖</a:t>
            </a:r>
            <a:r>
              <a:rPr sz="2400" b="1" spc="9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高到</a:t>
            </a:r>
            <a:r>
              <a:rPr sz="2400" b="1" spc="-5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达</a:t>
            </a:r>
            <a:endParaRPr sz="24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65275" y="4665345"/>
            <a:ext cx="1290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9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高关注</a:t>
            </a:r>
            <a:r>
              <a:rPr sz="2400" b="1" spc="-5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度</a:t>
            </a:r>
            <a:endParaRPr sz="24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65275" y="6032500"/>
            <a:ext cx="12903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</a:pPr>
            <a:r>
              <a:rPr sz="2400" b="1" spc="9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目标受</a:t>
            </a:r>
            <a:r>
              <a:rPr sz="2400" b="1" spc="-5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众 </a:t>
            </a:r>
            <a:r>
              <a:rPr sz="2400" b="1" spc="10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CPM</a:t>
            </a:r>
            <a:r>
              <a:rPr sz="2400" b="1" spc="-5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低</a:t>
            </a:r>
            <a:endParaRPr sz="24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65275" y="7663815"/>
            <a:ext cx="12903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085" marR="5080" indent="-160020">
              <a:lnSpc>
                <a:spcPct val="100000"/>
              </a:lnSpc>
              <a:spcBef>
                <a:spcPts val="100"/>
              </a:spcBef>
            </a:pPr>
            <a:r>
              <a:rPr sz="2400" b="1" spc="9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影响改</a:t>
            </a:r>
            <a:r>
              <a:rPr sz="2400" b="1" spc="-5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变</a:t>
            </a:r>
            <a:r>
              <a:rPr sz="2400" b="1" spc="9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能力</a:t>
            </a:r>
            <a:r>
              <a:rPr sz="2400" b="1" spc="-5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强</a:t>
            </a:r>
            <a:endParaRPr sz="2400">
              <a:latin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541507" y="3520440"/>
            <a:ext cx="3487420" cy="4429125"/>
            <a:chOff x="10541507" y="3520440"/>
            <a:chExt cx="3487420" cy="4429125"/>
          </a:xfrm>
        </p:grpSpPr>
        <p:pic>
          <p:nvPicPr>
            <p:cNvPr id="12" name="object 1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10541507" y="3520440"/>
              <a:ext cx="3486911" cy="44287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0741151" y="3712464"/>
              <a:ext cx="3118104" cy="4087368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0620375" y="8260080"/>
            <a:ext cx="3897629" cy="1659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8280" indent="-19558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207645" algn="l"/>
              </a:tabLst>
            </a:pPr>
            <a:r>
              <a:rPr sz="1800" b="1" spc="120">
                <a:latin typeface="Microsoft JhengHei" panose="020B0604030504040204" charset="-120"/>
                <a:cs typeface="Microsoft JhengHei" panose="020B0604030504040204" charset="-120"/>
              </a:rPr>
              <a:t>尺寸： </a:t>
            </a:r>
            <a:r>
              <a:rPr sz="1800" b="1" spc="-405">
                <a:latin typeface="Microsoft JhengHei" panose="020B0604030504040204" charset="-120"/>
                <a:cs typeface="Microsoft JhengHei" panose="020B0604030504040204" charset="-120"/>
              </a:rPr>
              <a:t>4</a:t>
            </a:r>
            <a:r>
              <a:rPr lang="en-US" altLang="en-US" sz="1800" b="1" spc="-405">
                <a:latin typeface="Microsoft JhengHei" panose="020B0604030504040204" charset="-120"/>
                <a:cs typeface="Microsoft JhengHei" panose="020B0604030504040204" charset="-120"/>
              </a:rPr>
              <a:t>    </a:t>
            </a:r>
            <a:r>
              <a:rPr sz="1800" b="1" spc="-405">
                <a:latin typeface="Microsoft JhengHei" panose="020B0604030504040204" charset="-120"/>
                <a:cs typeface="Microsoft JhengHei" panose="020B0604030504040204" charset="-120"/>
              </a:rPr>
              <a:t>24mmx570mm</a:t>
            </a:r>
            <a:endParaRPr sz="1800">
              <a:latin typeface="Microsoft JhengHei" panose="020B0604030504040204" charset="-120"/>
              <a:cs typeface="Microsoft JhengHei" panose="020B0604030504040204" charset="-120"/>
            </a:endParaRPr>
          </a:p>
          <a:p>
            <a:pPr marL="208280" indent="-195580">
              <a:lnSpc>
                <a:spcPct val="100000"/>
              </a:lnSpc>
              <a:spcBef>
                <a:spcPts val="1400"/>
              </a:spcBef>
              <a:buFont typeface="Arial" panose="020B0604020202020204"/>
              <a:buChar char="•"/>
              <a:tabLst>
                <a:tab pos="207645" algn="l"/>
              </a:tabLst>
            </a:pPr>
            <a:r>
              <a:rPr sz="1800" b="1" spc="-5">
                <a:latin typeface="Microsoft JhengHei" panose="020B0604030504040204" charset="-120"/>
                <a:cs typeface="Microsoft JhengHei" panose="020B0604030504040204" charset="-120"/>
              </a:rPr>
              <a:t>接触时间长，接触频次高</a:t>
            </a:r>
            <a:endParaRPr sz="1800">
              <a:latin typeface="Microsoft JhengHei" panose="020B0604030504040204" charset="-120"/>
              <a:cs typeface="Microsoft JhengHei" panose="020B0604030504040204" charset="-120"/>
            </a:endParaRPr>
          </a:p>
          <a:p>
            <a:pPr marL="208280" indent="-195580">
              <a:lnSpc>
                <a:spcPct val="100000"/>
              </a:lnSpc>
              <a:spcBef>
                <a:spcPts val="1400"/>
              </a:spcBef>
              <a:buFont typeface="Arial" panose="020B0604020202020204"/>
              <a:buChar char="•"/>
              <a:tabLst>
                <a:tab pos="207645" algn="l"/>
              </a:tabLst>
            </a:pPr>
            <a:r>
              <a:rPr sz="1800" b="1" spc="-5">
                <a:latin typeface="Microsoft JhengHei" panose="020B0604030504040204" charset="-120"/>
                <a:cs typeface="Microsoft JhengHei" panose="020B0604030504040204" charset="-120"/>
              </a:rPr>
              <a:t>信息阅读充分，广告回忆率高</a:t>
            </a:r>
            <a:endParaRPr sz="1800">
              <a:latin typeface="Microsoft JhengHei" panose="020B0604030504040204" charset="-120"/>
              <a:cs typeface="Microsoft JhengHei" panose="020B0604030504040204" charset="-120"/>
            </a:endParaRPr>
          </a:p>
          <a:p>
            <a:pPr marL="208280" indent="-195580">
              <a:lnSpc>
                <a:spcPct val="100000"/>
              </a:lnSpc>
              <a:spcBef>
                <a:spcPts val="1400"/>
              </a:spcBef>
              <a:buFont typeface="Arial" panose="020B0604020202020204"/>
              <a:buChar char="•"/>
              <a:tabLst>
                <a:tab pos="207645" algn="l"/>
              </a:tabLst>
            </a:pPr>
            <a:r>
              <a:rPr sz="1800" b="1" spc="-5">
                <a:latin typeface="Microsoft JhengHei" panose="020B0604030504040204" charset="-120"/>
                <a:cs typeface="Microsoft JhengHei" panose="020B0604030504040204" charset="-120"/>
              </a:rPr>
              <a:t>有效配合新品上市、终端促销等信息</a:t>
            </a:r>
            <a:endParaRPr sz="180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-沈阳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31519" y="1549399"/>
          <a:ext cx="13716000" cy="7403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6735"/>
                <a:gridCol w="1189355"/>
                <a:gridCol w="685799"/>
                <a:gridCol w="1422400"/>
                <a:gridCol w="680084"/>
                <a:gridCol w="579120"/>
                <a:gridCol w="615950"/>
                <a:gridCol w="578485"/>
                <a:gridCol w="597534"/>
                <a:gridCol w="447040"/>
                <a:gridCol w="579120"/>
                <a:gridCol w="578484"/>
                <a:gridCol w="416559"/>
                <a:gridCol w="447040"/>
                <a:gridCol w="447040"/>
                <a:gridCol w="579120"/>
                <a:gridCol w="710565"/>
                <a:gridCol w="447040"/>
                <a:gridCol w="416559"/>
                <a:gridCol w="589279"/>
                <a:gridCol w="507365"/>
                <a:gridCol w="655320"/>
              </a:tblGrid>
              <a:tr h="4775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序号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项目名称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项目地址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2725" marR="53340" indent="-1524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社区分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类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2725" marR="53340" indent="-1524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入住时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间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60325" marR="9017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平均价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格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RMB</a:t>
                      </a: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85090" marR="53340" indent="-254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居住规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模</a:t>
                      </a: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户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762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居住规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模（人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46685" marR="63500" indent="-762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2725" marR="53340" indent="-1524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最低楼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2090" marR="53340" indent="-1524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最高楼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46685" marR="63500" indent="-762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楼栋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46685" marR="63500" indent="-762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门洞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2725" marR="53340" indent="-1524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电梯总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78130" marR="43180" indent="-2286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媒体位总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46685" marR="63500" indent="-762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板位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级别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经度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00330"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纬度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宝地铭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郡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大东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望花中街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87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664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1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273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望花商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宝地铭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门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大东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望花中街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87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664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1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273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望花商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摩尔公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馆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大东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沈铁路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65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835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273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二台子商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泰和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府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大东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和睦路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123.50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东塔商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天龙家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大东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小什字街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39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22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7800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19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273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中街商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祥和家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大东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望花南街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25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870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1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9-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望花商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30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园丁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大东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联合路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176</a:t>
                      </a: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甲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22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19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吉祥商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钓鱼台七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和平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玉屏二路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17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砂山商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翰逸华园二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和平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长白东路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17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1492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长白商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翰逸华园一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和平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长白西路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118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1492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长白商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30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金苑华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城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和平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抚顺路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222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8300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2739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8217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273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西塔商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159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昊景家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皇姑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鸭绿江街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50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7319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792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1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皇姑万象汇商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华锐塔湾欣城二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皇姑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锦水北街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8451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9048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1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1623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塔湾商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金水港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湾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皇姑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塔湾街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30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2680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273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塔湾商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542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锦水名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皇姑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明廉路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40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8200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1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1623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塔湾商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居易青年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城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皇姑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金山北路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10-1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6793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1543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4629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1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沈飞商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凯兴花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皇姑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黄河南大街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78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1365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4095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北行商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谦和家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皇姑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崇山中路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13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甲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12800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1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北行商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蔷薇家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皇姑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蔷薇河街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13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6820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沈飞商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圣康家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皇姑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黄河南大街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76-3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北行商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桃山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苑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皇姑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陵北街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67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273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沈飞商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阳山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苑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皇姑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陵北街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67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47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1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1623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沈飞商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福城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阁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浑河堡明波路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15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47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510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11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01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1623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浑南大奥莱商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华新名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筑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白塔河路于下深街交叉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口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9200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白塔商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君海朗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郡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白塔街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34</a:t>
                      </a: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甲号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2-3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门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7420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273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白塔商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廊桥国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浑南下深沟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23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30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746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白塔商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亿丰南澳国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金卡路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9405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4278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浑南大奥莱商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艺术家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富民南街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住在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6750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5273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奥体商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左岸慧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晶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南堤中路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9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9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92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10374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593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184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844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889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浑南商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333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-沈阳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90575" y="1283969"/>
          <a:ext cx="13823950" cy="7817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8465"/>
                <a:gridCol w="1123315"/>
                <a:gridCol w="601344"/>
                <a:gridCol w="1531620"/>
                <a:gridCol w="581660"/>
                <a:gridCol w="581660"/>
                <a:gridCol w="618490"/>
                <a:gridCol w="582295"/>
                <a:gridCol w="600075"/>
                <a:gridCol w="448309"/>
                <a:gridCol w="582295"/>
                <a:gridCol w="581659"/>
                <a:gridCol w="418465"/>
                <a:gridCol w="448945"/>
                <a:gridCol w="448945"/>
                <a:gridCol w="581659"/>
                <a:gridCol w="715009"/>
                <a:gridCol w="448945"/>
                <a:gridCol w="418465"/>
                <a:gridCol w="591820"/>
                <a:gridCol w="510540"/>
                <a:gridCol w="989964"/>
              </a:tblGrid>
              <a:tr h="607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序号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项目名称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项目地址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3995" marR="54610" indent="-1524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社区分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类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3995" marR="54610" indent="-1524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入住时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间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61595" marR="9144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平均价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格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RMB</a:t>
                      </a: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86995" marR="55245" indent="-254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居住规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模</a:t>
                      </a: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户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762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居住规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模（人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47320" marR="64135" indent="-762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3995" marR="55245" indent="-1524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最低楼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3995" marR="54610" indent="-1524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最高楼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47320" marR="64770" indent="-762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楼栋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47320" marR="64770" indent="-762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门洞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3995" marR="54610" indent="-1524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电梯总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80670" marR="45085" indent="-2286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媒体位总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47320" marR="64770" indent="-762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板位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9588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级别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经度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纬度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商圈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44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晨兴翰林水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郡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沈北新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沈北路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32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7820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002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41.93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沈北万达商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鲁班尚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品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沈北新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沈北路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35</a:t>
                      </a: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号甲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6832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1770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5300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002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41.93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沈北万达商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明华香峪兰溪一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沈北新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沈北路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35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576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1470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85%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002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41.93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沈北万达商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77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宝石家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市府大路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447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129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10849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1080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金融中心商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峰景国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市府大陆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433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商住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7039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441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金融中心商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金融花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小北关街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202</a:t>
                      </a: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巷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12-1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129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金融中心商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锦绣江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天坛一街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25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129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10800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938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南塔商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泊岸华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文艺路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54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129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21941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五爱商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77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现代家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东滨河路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32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9533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大南商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御龙逸城二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方圆街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5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129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002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南塔商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御龙逸城一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方文路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129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13500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南塔商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中金启城二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期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和睦路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106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129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13900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6700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002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123.53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东塔商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77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巴黎公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馆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沈新路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60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129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12240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于洪广场商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东环雅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腾飞二街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129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11420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84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艳粉商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富云花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都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兴工北街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5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8687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1702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5106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太原街商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昊辰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苑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艳璐街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129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10641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776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滑翔商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晋斯佳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苑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贵和街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3-1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8880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831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84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北一路万达商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77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景星花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北一中路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19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129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10552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5184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北一路万达商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人和馨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北一东路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18-9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688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北一路万达商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沈铁圣工佳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北三中路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25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9300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北一路万达商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天缘雅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苑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艳粉街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27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7920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艳粉商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兴华文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兴华南街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89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1080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沈辽路万达商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77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薰衣草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重工北街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50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8760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2565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7695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金谷商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艳粉新城三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艳欣街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54-1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9480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990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艳粉商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瀛滨寓家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南十路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5-4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9137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3384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滑翔商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圆梦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路官二街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15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7920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949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414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41.78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滑翔商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中南旭辉和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樾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北一西路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66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129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13471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1439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002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北一路万达商</a:t>
                      </a:r>
                      <a:r>
                        <a:rPr sz="10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77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恒泰骏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景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于洪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松山西路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54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8420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3972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002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三台子商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绿地老街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坊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于洪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赤山路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59-1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7784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18-</a:t>
                      </a: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002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123.39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三台子商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1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59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七彩阳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光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于洪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北固山路</a:t>
                      </a:r>
                      <a:r>
                        <a:rPr sz="1000" spc="-10">
                          <a:latin typeface="Arial" panose="020B0604020202020204"/>
                          <a:cs typeface="Arial" panose="020B0604020202020204"/>
                        </a:rPr>
                        <a:t>16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714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3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住宅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562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930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8204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31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2512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7536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6002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88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AAA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123.41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10">
                          <a:latin typeface="微软雅黑" panose="020B0503020204020204" charset="-122"/>
                          <a:cs typeface="微软雅黑" panose="020B0503020204020204" charset="-122"/>
                        </a:rPr>
                        <a:t>41.87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032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三台子商</a:t>
                      </a:r>
                      <a:r>
                        <a:rPr sz="10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圈</a:t>
                      </a:r>
                      <a:endParaRPr sz="1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651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4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0480"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2065"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7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0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214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68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0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406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68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000" b="1" spc="-25">
                          <a:latin typeface="新宋体" panose="02010609030101010101" charset="-122"/>
                          <a:cs typeface="新宋体" panose="02010609030101010101" charset="-122"/>
                        </a:rPr>
                        <a:t>487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68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000" b="1" spc="-20">
                          <a:latin typeface="新宋体" panose="02010609030101010101" charset="-122"/>
                          <a:cs typeface="新宋体" panose="02010609030101010101" charset="-122"/>
                        </a:rPr>
                        <a:t>1851</a:t>
                      </a:r>
                      <a:endParaRPr sz="1000">
                        <a:latin typeface="新宋体" panose="02010609030101010101" charset="-122"/>
                        <a:cs typeface="新宋体" panose="02010609030101010101" charset="-122"/>
                      </a:endParaRPr>
                    </a:p>
                  </a:txBody>
                  <a:tcPr marL="0" marR="0" marT="3683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-鞍山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76910" y="1725294"/>
          <a:ext cx="13790295" cy="7297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5305"/>
                <a:gridCol w="782955"/>
                <a:gridCol w="2018665"/>
                <a:gridCol w="2062480"/>
                <a:gridCol w="1268730"/>
                <a:gridCol w="897255"/>
                <a:gridCol w="805815"/>
                <a:gridCol w="660400"/>
                <a:gridCol w="753109"/>
                <a:gridCol w="579754"/>
                <a:gridCol w="913129"/>
                <a:gridCol w="806450"/>
                <a:gridCol w="1706245"/>
              </a:tblGrid>
              <a:tr h="483234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3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编号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3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社区地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址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社区名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3360" marR="53975" indent="-1530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楼盘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均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36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2725" marR="53975" indent="-1530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规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36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3360" marR="53975" indent="-1530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受众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人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36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60325" marR="53975" indent="0" algn="ctr">
                        <a:lnSpc>
                          <a:spcPct val="100000"/>
                        </a:lnSpc>
                        <a:spcBef>
                          <a:spcPts val="265"/>
                        </a:spcBef>
                        <a:buNone/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时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间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36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3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楼盘幢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单元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电梯总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越岭路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远东嘉山水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越岭路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香榭丽舍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5700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1458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越岭路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38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嘉泰星河一期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844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越岭路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38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嘉泰星河二期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880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2640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越岭路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89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万科城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7000+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越岭路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89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万科悦澜湾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越岭路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盛仕豪庭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835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2505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鞍千路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400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高新万科城（北区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1444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鞍千路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400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高新万科城（南区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1444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鞍千路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400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高新万科城二期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1848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越岭路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93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百年世家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5800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786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2358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科技路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53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新世界君颐华庭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1682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5046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科技路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71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新世界朗悦居一期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852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2556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科技路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71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新世界朗悦居二期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872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科技路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54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新世界朗怡居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红岭街道鞍千路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918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海棠湾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1194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高新区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千山中路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286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号甲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地王国际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6800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2190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解放东路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249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紫御华府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5700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1077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湖南云景中心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1108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14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祥和嘉园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5600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464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1392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解放东路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285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四隆花园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汇园北路汇园大道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东景美林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7-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新湖路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69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欧洲小镇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202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万科惠斯勒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7001+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2672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-鞍山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65810" y="1725294"/>
          <a:ext cx="13759180" cy="7297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/>
                <a:gridCol w="1336675"/>
                <a:gridCol w="2614295"/>
                <a:gridCol w="1824354"/>
                <a:gridCol w="581025"/>
                <a:gridCol w="580390"/>
                <a:gridCol w="581025"/>
                <a:gridCol w="581025"/>
                <a:gridCol w="581025"/>
                <a:gridCol w="579754"/>
                <a:gridCol w="913129"/>
                <a:gridCol w="1210310"/>
                <a:gridCol w="1360170"/>
              </a:tblGrid>
              <a:tr h="483234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3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编号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3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社区地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址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社区名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3360" marR="53975" indent="-1530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楼盘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均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36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2725" marR="53975" indent="-1530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规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36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3360" marR="53975" indent="-1530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受众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人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36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3360" marR="53975" indent="-1530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时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间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36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3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楼盘幢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单元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电梯总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591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澳翔郡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1560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万科城花东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美尚林湾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91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780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解放东路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68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爱家皇家花园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1294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3882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95%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解放东路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437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公园墅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91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786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解放东路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479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公园府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1062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解放东路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272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大公堡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1264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3792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202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万科金域华府</a:t>
                      </a: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南区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66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1692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5076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湖南街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202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万科金域华府</a:t>
                      </a:r>
                      <a:r>
                        <a:rPr sz="1200"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北区</a:t>
                      </a:r>
                      <a:r>
                        <a:rPr sz="1200" spc="-50"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654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1962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立山区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园林大道与双山路交叉口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大德广场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2672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立山区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中华北路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345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祥和园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立山区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太平街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地王新城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868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2604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立山区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太平街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智胜家园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4100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9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660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立山区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胜利北路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275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智慧新城一期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1098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3294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立山区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胜利北路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275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智慧新城二期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2754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南中华路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49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号甲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大德翠韵华庭一期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南中华路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49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号甲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大德翠韵华庭二期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南中华路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49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号甲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大德翠韵华庭三期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1548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南中华路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49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号甲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大德翠韵华庭四期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1584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胜利南路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17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中央公馆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9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青年街甲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5-1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鞍钢花园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二一九路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43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馨园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新华街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新景世纪城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2490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新华街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45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新景峰会大厦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9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园林大道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215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富力凯旋门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81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2178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刊例点位</a:t>
            </a:r>
            <a:r>
              <a:rPr spc="40"/>
              <a:t>-鞍山</a:t>
            </a:r>
            <a:endParaRPr spc="4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77240" y="1725294"/>
          <a:ext cx="13733145" cy="7297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4045"/>
                <a:gridCol w="975995"/>
                <a:gridCol w="2326005"/>
                <a:gridCol w="1651635"/>
                <a:gridCol w="1144270"/>
                <a:gridCol w="869315"/>
                <a:gridCol w="955675"/>
                <a:gridCol w="739139"/>
                <a:gridCol w="740410"/>
                <a:gridCol w="652145"/>
                <a:gridCol w="956310"/>
                <a:gridCol w="1022984"/>
                <a:gridCol w="1085214"/>
              </a:tblGrid>
              <a:tr h="48323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3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编号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3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区域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社区地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址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社区名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3360" marR="53975" indent="-1530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楼盘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均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36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2725" marR="53975" indent="-1530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居住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规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模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36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3360" marR="53975" indent="-1530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受众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人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36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率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3360" marR="53975" indent="-1530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入住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时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间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365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3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楼层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楼盘幢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单元</a:t>
                      </a:r>
                      <a:r>
                        <a:rPr sz="1200" b="1" spc="-6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电梯总</a:t>
                      </a:r>
                      <a:r>
                        <a:rPr sz="1200" b="1" spc="-5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125095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5"/>
                    </a:solidFill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园林路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325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东山枫景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996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2988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健身路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329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大德御庭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3003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和平路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202-1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万霖庭院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站前街与铁东二道街交口东南角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万熹广场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6700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2352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7056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烈士山街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巴黎花园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4129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12387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山南街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大德南郡华府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792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2376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山南解放东路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大德南郡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E</a:t>
                      </a:r>
                      <a:r>
                        <a:rPr sz="1200" spc="-6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家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1872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解放东路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70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恒治新东方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2034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6102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建国南路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821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红星国际广场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2496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建国南路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821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红星国际广场二期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2496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34-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山南街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7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金色年华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960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2880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平安街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万科金色家园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6000+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2142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烈士山东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中远岭秀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1056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85%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南胜利路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21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万科写字楼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287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861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1993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2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铁东区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深营路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25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东山林语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528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1584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体育街与大陆街交汇处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万科城市之光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2542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7626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体育街与大陆街交汇处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万科城市之光三期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1856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5568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兴盛路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167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丙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景秀天第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大陆街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299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绿城豪庭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990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2970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大陆街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287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金福盛园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69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民北街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36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669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雅颂居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4800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144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85%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解放西路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133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百年华府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910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2730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10-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32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铁西区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解放西路</a:t>
                      </a:r>
                      <a:r>
                        <a:rPr sz="1200" spc="-10">
                          <a:latin typeface="Arial" panose="020B0604020202020204"/>
                          <a:cs typeface="Arial" panose="020B0604020202020204"/>
                        </a:rPr>
                        <a:t>133</a:t>
                      </a:r>
                      <a:r>
                        <a:rPr sz="1200" spc="-5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6034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百年华府二期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5500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682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576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1728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80%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371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2021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7-</a:t>
                      </a: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845">
                <a:tc gridSpan="12"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5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总数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2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1822</a:t>
                      </a:r>
                      <a:endParaRPr sz="12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5400" marB="0" vert="horz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21.08.14"/>
  <p:tag name="AS_TITLE" val="Aspose.Slides for .NET 4.0 Client Profile"/>
  <p:tag name="AS_VERSION" val="21.8"/>
  <p:tag name="commondata" val="eyJoZGlkIjoiNjFjOGM4ODUxMjA4MmJjNmI0ZjNkZGFjOTM0OWQ4OTg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22880</Words>
  <Application>WPS 演示</Application>
  <PresentationFormat/>
  <Paragraphs>13398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41" baseType="lpstr">
      <vt:lpstr>Arial</vt:lpstr>
      <vt:lpstr>宋体</vt:lpstr>
      <vt:lpstr>Wingdings</vt:lpstr>
      <vt:lpstr>黑体</vt:lpstr>
      <vt:lpstr>Arial</vt:lpstr>
      <vt:lpstr>思源黑体 Bold</vt:lpstr>
      <vt:lpstr>仿宋</vt:lpstr>
      <vt:lpstr>思源黑体 Medium</vt:lpstr>
      <vt:lpstr>Times New Roman</vt:lpstr>
      <vt:lpstr>Calibri</vt:lpstr>
      <vt:lpstr>微软雅黑</vt:lpstr>
      <vt:lpstr>Arial Unicode MS</vt:lpstr>
      <vt:lpstr>Wingdings</vt:lpstr>
      <vt:lpstr>Microsoft JhengHei</vt:lpstr>
      <vt:lpstr>新宋体</vt:lpstr>
      <vt:lpstr>Tahoma</vt:lpstr>
      <vt:lpstr>Office Theme</vt:lpstr>
      <vt:lpstr>媒体推荐书</vt:lpstr>
      <vt:lpstr>ELEVATOR PRINT MEDIA ADVERTISEMENTS</vt:lpstr>
      <vt:lpstr>24小时不打折效果</vt:lpstr>
      <vt:lpstr>框架海报 – 你身边天天见的媒体</vt:lpstr>
      <vt:lpstr>刊例点位-沈阳</vt:lpstr>
      <vt:lpstr>刊例点位-沈阳</vt:lpstr>
      <vt:lpstr>刊例点位-鞍山</vt:lpstr>
      <vt:lpstr>刊例点位-鞍山</vt:lpstr>
      <vt:lpstr>刊例点位-鞍山</vt:lpstr>
      <vt:lpstr>刊例点位-大连</vt:lpstr>
      <vt:lpstr>刊例点位-大连</vt:lpstr>
      <vt:lpstr>刊例点位-抚顺</vt:lpstr>
      <vt:lpstr>刊例点位-本溪</vt:lpstr>
      <vt:lpstr>刊例点位-丹东</vt:lpstr>
      <vt:lpstr>刊例点位-丹东</vt:lpstr>
      <vt:lpstr>刊例点位-锦州</vt:lpstr>
      <vt:lpstr>刊例点位-锦州</vt:lpstr>
      <vt:lpstr>刊例点位-辽阳</vt:lpstr>
      <vt:lpstr>刊例点位-铁岭</vt:lpstr>
      <vt:lpstr>刊例点位-朝阳</vt:lpstr>
      <vt:lpstr>刊例点位-葫芦岛</vt:lpstr>
      <vt:lpstr>刊例点位-葫芦岛</vt:lpstr>
      <vt:lpstr>实际上刊案例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～宁阳~</cp:lastModifiedBy>
  <cp:revision>16</cp:revision>
  <cp:lastPrinted>2026-01-16T12:35:00Z</cp:lastPrinted>
  <dcterms:created xsi:type="dcterms:W3CDTF">2026-01-16T12:35:00Z</dcterms:created>
  <dcterms:modified xsi:type="dcterms:W3CDTF">2026-07-17T02:47:47Z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2854C816938E4E5C932FEED13AA0DFA2_13</vt:lpwstr>
  </property>
  <property fmtid="{D5CDD505-2E9C-101B-9397-08002B2CF9AE}" pid="3" name="KSOProductBuildVer">
    <vt:lpwstr>2052-12.1.0.26895</vt:lpwstr>
  </property>
</Properties>
</file>