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7" r:id="rId4"/>
    <p:sldId id="268" r:id="rId5"/>
    <p:sldId id="269" r:id="rId6"/>
    <p:sldId id="273" r:id="rId7"/>
    <p:sldId id="274" r:id="rId8"/>
    <p:sldId id="275" r:id="rId9"/>
    <p:sldId id="276" r:id="rId10"/>
    <p:sldId id="277" r:id="rId11"/>
    <p:sldId id="278" r:id="rId12"/>
    <p:sldId id="301" r:id="rId13"/>
  </p:sldIdLst>
  <p:sldSz cx="15138400" cy="10274300"/>
  <p:notesSz cx="15138400" cy="10274300"/>
  <p:custDataLst>
    <p:tags r:id="rId17"/>
  </p:custData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915" userDrawn="1">
          <p15:clr>
            <a:srgbClr val="A4A3A4"/>
          </p15:clr>
        </p15:guide>
        <p15:guide id="2" pos="21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-1536" y="-84"/>
      </p:cViewPr>
      <p:guideLst>
        <p:guide orient="horz" pos="2915"/>
        <p:guide pos="218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5380" y="3185033"/>
            <a:ext cx="12867640" cy="21576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70760" y="5753608"/>
            <a:ext cx="10596880" cy="25685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6920" y="2363089"/>
            <a:ext cx="6585204" cy="67810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96276" y="2363089"/>
            <a:ext cx="6585204" cy="67810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261359"/>
            <a:ext cx="15138400" cy="4052570"/>
          </a:xfrm>
          <a:custGeom>
            <a:avLst/>
            <a:gdLst/>
            <a:ahLst/>
            <a:cxnLst/>
            <a:rect l="l" t="t" r="r" b="b"/>
            <a:pathLst>
              <a:path w="15138400" h="4052570">
                <a:moveTo>
                  <a:pt x="0" y="0"/>
                </a:moveTo>
                <a:lnTo>
                  <a:pt x="0" y="4052316"/>
                </a:lnTo>
                <a:lnTo>
                  <a:pt x="15138399" y="4052316"/>
                </a:lnTo>
                <a:lnTo>
                  <a:pt x="151383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90C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/>
          <a:stretch>
            <a:fillRect/>
          </a:stretch>
        </p:blipFill>
        <p:spPr>
          <a:xfrm>
            <a:off x="10270235" y="1658111"/>
            <a:ext cx="4105655" cy="583234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0565" y="584199"/>
            <a:ext cx="2762885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3259" y="1688464"/>
            <a:ext cx="13842364" cy="7181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47056" y="9555099"/>
            <a:ext cx="4844288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6920" y="9555099"/>
            <a:ext cx="3481832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99648" y="9555099"/>
            <a:ext cx="3481832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5.jpeg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.jpe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5138400" cy="10274300"/>
            <a:chOff x="0" y="0"/>
            <a:chExt cx="15138400" cy="10274300"/>
          </a:xfrm>
        </p:grpSpPr>
        <p:pic>
          <p:nvPicPr>
            <p:cNvPr id="3" name="object 3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15137892" cy="102742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9988295" y="3429000"/>
              <a:ext cx="495300" cy="29260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028188" y="3636263"/>
              <a:ext cx="923544" cy="134416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704339" y="3715384"/>
            <a:ext cx="464312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媒体推荐</a:t>
            </a:r>
            <a:r>
              <a:rPr sz="7200" spc="-5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书</a:t>
            </a:r>
            <a:endParaRPr sz="7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7" name="object 7"/>
          <p:cNvPicPr/>
          <p:nvPr/>
        </p:nvPicPr>
        <p:blipFill>
          <a:blip r:embed="rId4"/>
          <a:stretch>
            <a:fillRect/>
          </a:stretch>
        </p:blipFill>
        <p:spPr>
          <a:xfrm>
            <a:off x="7472171" y="2343911"/>
            <a:ext cx="7666228" cy="374294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052816"/>
            <a:ext cx="15138400" cy="2220595"/>
            <a:chOff x="0" y="8052816"/>
            <a:chExt cx="15138400" cy="2220595"/>
          </a:xfrm>
        </p:grpSpPr>
        <p:sp>
          <p:nvSpPr>
            <p:cNvPr id="3" name="object 3"/>
            <p:cNvSpPr/>
            <p:nvPr/>
          </p:nvSpPr>
          <p:spPr>
            <a:xfrm>
              <a:off x="0" y="8052816"/>
              <a:ext cx="15138400" cy="2220595"/>
            </a:xfrm>
            <a:custGeom>
              <a:avLst/>
              <a:gdLst/>
              <a:ahLst/>
              <a:cxnLst/>
              <a:rect l="l" t="t" r="r" b="b"/>
              <a:pathLst>
                <a:path w="15138400" h="2220595">
                  <a:moveTo>
                    <a:pt x="0" y="0"/>
                  </a:moveTo>
                  <a:lnTo>
                    <a:pt x="0" y="2220467"/>
                  </a:lnTo>
                  <a:lnTo>
                    <a:pt x="15137892" y="22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A2C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8303023"/>
              <a:ext cx="5707380" cy="1970405"/>
            </a:xfrm>
            <a:custGeom>
              <a:avLst/>
              <a:gdLst/>
              <a:ahLst/>
              <a:cxnLst/>
              <a:rect l="l" t="t" r="r" b="b"/>
              <a:pathLst>
                <a:path w="5707380" h="1970404">
                  <a:moveTo>
                    <a:pt x="0" y="0"/>
                  </a:moveTo>
                  <a:lnTo>
                    <a:pt x="0" y="1970259"/>
                  </a:lnTo>
                  <a:lnTo>
                    <a:pt x="5707380" y="19702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0C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76909" y="414019"/>
            <a:ext cx="23190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0">
                <a:solidFill>
                  <a:srgbClr val="0090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刊例价格</a:t>
            </a:r>
            <a:r>
              <a:rPr sz="3600" spc="-50">
                <a:solidFill>
                  <a:srgbClr val="0090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表</a:t>
            </a:r>
            <a:endParaRPr sz="3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464185" y="3219449"/>
          <a:ext cx="14224915" cy="3817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0495"/>
                <a:gridCol w="1991360"/>
                <a:gridCol w="1811113"/>
                <a:gridCol w="1770380"/>
                <a:gridCol w="1738630"/>
                <a:gridCol w="1974402"/>
                <a:gridCol w="3518535"/>
              </a:tblGrid>
              <a:tr h="645160">
                <a:tc gridSpan="7"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lang="zh-CN" sz="2400" b="1" spc="-20">
                          <a:latin typeface="思源黑体 Bold" panose="020B0800000000000000" charset="-122"/>
                          <a:ea typeface="思源黑体 Bold" panose="020B0800000000000000" charset="-122"/>
                          <a:cs typeface="宋体" panose="02010600030101010101" pitchFamily="2" charset="-122"/>
                        </a:rPr>
                        <a:t>电影映前广告合作推荐套餐</a:t>
                      </a:r>
                      <a:endParaRPr lang="zh-CN" sz="2400" b="1">
                        <a:latin typeface="思源黑体 Bold" panose="020B0800000000000000" charset="-122"/>
                        <a:ea typeface="思源黑体 Bold" panose="020B0800000000000000" charset="-122"/>
                        <a:cs typeface="宋体" panose="02010600030101010101" pitchFamily="2" charset="-122"/>
                      </a:endParaRPr>
                    </a:p>
                  </a:txBody>
                  <a:tcPr marL="0" marR="0" marT="12573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>
                    <a:lnR w="19050">
                      <a:solidFill>
                        <a:srgbClr val="5B9AD5"/>
                      </a:solidFill>
                      <a:prstDash val="solid"/>
                    </a:lnR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  <a:tr h="523240">
                <a:tc>
                  <a:txBody>
                    <a:bodyPr/>
                    <a:p>
                      <a:pPr algn="ctr">
                        <a:lnSpc>
                          <a:spcPct val="17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zh-CN" altLang="en-US" sz="1800" b="1" spc="-15">
                          <a:latin typeface="仿宋" panose="02010609060101010101" charset="-122"/>
                          <a:cs typeface="仿宋" panose="02010609060101010101" charset="-122"/>
                        </a:rPr>
                        <a:t>发布媒体</a:t>
                      </a:r>
                      <a:endParaRPr lang="zh-CN" altLang="en-US" sz="1800" b="1" spc="-15">
                        <a:latin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0" marR="0" marT="10287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7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zh-CN" altLang="en-US" sz="1800" b="1">
                          <a:latin typeface="仿宋" panose="02010609060101010101" charset="-122"/>
                          <a:cs typeface="仿宋" panose="02010609060101010101" charset="-122"/>
                        </a:rPr>
                        <a:t>广告形式</a:t>
                      </a:r>
                      <a:endParaRPr lang="zh-CN" altLang="en-US" sz="1800" b="1">
                        <a:latin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0" marR="0" marT="10287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7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zh-CN" altLang="en-US" sz="1800" b="1">
                          <a:latin typeface="仿宋" panose="02010609060101010101" charset="-122"/>
                          <a:cs typeface="仿宋" panose="02010609060101010101" charset="-122"/>
                        </a:rPr>
                        <a:t>优惠套餐</a:t>
                      </a:r>
                      <a:endParaRPr lang="zh-CN" altLang="en-US" sz="1800" b="1">
                        <a:latin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0" marR="0" marT="10287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7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zh-CN" altLang="en-US" sz="1800" b="1">
                          <a:latin typeface="仿宋" panose="02010609060101010101" charset="-122"/>
                          <a:cs typeface="仿宋" panose="02010609060101010101" charset="-122"/>
                        </a:rPr>
                        <a:t>发布数量</a:t>
                      </a:r>
                      <a:endParaRPr lang="zh-CN" altLang="en-US" sz="1800" b="1">
                        <a:latin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0" marR="0" marT="10287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7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zh-CN" altLang="en-US" sz="1800" b="1" spc="-25">
                          <a:latin typeface="仿宋" panose="02010609060101010101" charset="-122"/>
                          <a:cs typeface="仿宋" panose="02010609060101010101" charset="-122"/>
                        </a:rPr>
                        <a:t>投放</a:t>
                      </a:r>
                      <a:endParaRPr lang="zh-CN" altLang="en-US" sz="1800" b="1" spc="-25">
                        <a:latin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0" marR="0" marT="10287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7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zh-CN" altLang="en-US" sz="1800" b="1" spc="-10">
                          <a:latin typeface="仿宋" panose="02010609060101010101" charset="-122"/>
                          <a:cs typeface="仿宋" panose="02010609060101010101" charset="-122"/>
                        </a:rPr>
                        <a:t>发布周期</a:t>
                      </a:r>
                      <a:endParaRPr lang="zh-CN" altLang="en-US" sz="1800" b="1" spc="-10">
                        <a:latin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0" marR="0" marT="10287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zh-CN" altLang="en-US" sz="1800" b="1" spc="-10">
                          <a:latin typeface="仿宋" panose="02010609060101010101" charset="-122"/>
                          <a:cs typeface="仿宋" panose="02010609060101010101" charset="-122"/>
                        </a:rPr>
                        <a:t>刊例价</a:t>
                      </a:r>
                      <a:endParaRPr lang="zh-CN" altLang="en-US" sz="1800" b="1" spc="-10">
                        <a:latin typeface="仿宋" panose="02010609060101010101" charset="-122"/>
                        <a:cs typeface="仿宋" panose="02010609060101010101" charset="-122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zh-CN" altLang="en-US" sz="1800" b="1" spc="-10">
                          <a:latin typeface="仿宋" panose="02010609060101010101" charset="-122"/>
                          <a:cs typeface="仿宋" panose="02010609060101010101" charset="-122"/>
                        </a:rPr>
                        <a:t>（元）</a:t>
                      </a:r>
                      <a:endParaRPr lang="zh-CN" altLang="en-US" sz="1800" b="1" spc="-10">
                        <a:latin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0" marR="0" marT="10287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  <a:tr h="1172845">
                <a:tc rowSpan="2">
                  <a:txBody>
                    <a:bodyPr/>
                    <a:p>
                      <a:pPr algn="ctr">
                        <a:lnSpc>
                          <a:spcPct val="48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zh-CN" altLang="en-US" sz="1800" b="1" spc="-15">
                          <a:latin typeface="仿宋" panose="02010609060101010101" charset="-122"/>
                          <a:cs typeface="仿宋" panose="02010609060101010101" charset="-122"/>
                        </a:rPr>
                        <a:t>品牌影院</a:t>
                      </a:r>
                      <a:endParaRPr lang="zh-CN" altLang="en-US" sz="1800" b="1" spc="-15">
                        <a:latin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0" marR="0" marT="10287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 rowSpan="2">
                  <a:txBody>
                    <a:bodyPr/>
                    <a:p>
                      <a:pPr algn="ctr">
                        <a:lnSpc>
                          <a:spcPct val="39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zh-CN" altLang="en-US" sz="1800" b="1">
                          <a:latin typeface="仿宋" panose="02010609060101010101" charset="-122"/>
                          <a:cs typeface="仿宋" panose="02010609060101010101" charset="-122"/>
                        </a:rPr>
                        <a:t>电影映前视频广告</a:t>
                      </a:r>
                      <a:endParaRPr lang="zh-CN" altLang="en-US" sz="1800" b="1">
                        <a:latin typeface="仿宋" panose="02010609060101010101" charset="-122"/>
                        <a:cs typeface="仿宋" panose="02010609060101010101" charset="-122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zh-CN" altLang="en-US" sz="1800" b="1">
                          <a:latin typeface="仿宋" panose="02010609060101010101" charset="-122"/>
                          <a:cs typeface="仿宋" panose="02010609060101010101" charset="-122"/>
                        </a:rPr>
                        <a:t>（</a:t>
                      </a:r>
                      <a:r>
                        <a:rPr lang="en-US" altLang="zh-CN" sz="1800" b="1">
                          <a:latin typeface="仿宋" panose="02010609060101010101" charset="-122"/>
                          <a:cs typeface="仿宋" panose="02010609060101010101" charset="-122"/>
                        </a:rPr>
                        <a:t>15</a:t>
                      </a:r>
                      <a:r>
                        <a:rPr lang="zh-CN" altLang="en-US" sz="1800" b="1">
                          <a:latin typeface="仿宋" panose="02010609060101010101" charset="-122"/>
                          <a:cs typeface="仿宋" panose="02010609060101010101" charset="-122"/>
                        </a:rPr>
                        <a:t>秒）</a:t>
                      </a:r>
                      <a:endParaRPr lang="zh-CN" altLang="en-US" sz="1800" b="1">
                        <a:latin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0" marR="0" marT="10287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6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zh-CN" altLang="en-US" sz="1800" b="1">
                          <a:latin typeface="仿宋" panose="02010609060101010101" charset="-122"/>
                          <a:cs typeface="仿宋" panose="02010609060101010101" charset="-122"/>
                        </a:rPr>
                        <a:t>经济套</a:t>
                      </a:r>
                      <a:endParaRPr lang="zh-CN" altLang="en-US" sz="1800" b="1">
                        <a:latin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0" marR="0" marT="10287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en-US" altLang="zh-CN" sz="1800" b="1">
                          <a:latin typeface="仿宋" panose="02010609060101010101" charset="-122"/>
                          <a:cs typeface="仿宋" panose="02010609060101010101" charset="-122"/>
                        </a:rPr>
                        <a:t>A1</a:t>
                      </a:r>
                      <a:r>
                        <a:rPr lang="zh-CN" altLang="en-US" sz="1800" b="1">
                          <a:latin typeface="仿宋" panose="02010609060101010101" charset="-122"/>
                          <a:cs typeface="仿宋" panose="02010609060101010101" charset="-122"/>
                        </a:rPr>
                        <a:t>类影城</a:t>
                      </a:r>
                      <a:r>
                        <a:rPr lang="en-US" altLang="zh-CN" sz="1800" b="1">
                          <a:latin typeface="仿宋" panose="02010609060101010101" charset="-122"/>
                          <a:cs typeface="仿宋" panose="02010609060101010101" charset="-122"/>
                        </a:rPr>
                        <a:t>2</a:t>
                      </a:r>
                      <a:r>
                        <a:rPr lang="zh-CN" altLang="en-US" sz="1800" b="1">
                          <a:latin typeface="仿宋" panose="02010609060101010101" charset="-122"/>
                          <a:cs typeface="仿宋" panose="02010609060101010101" charset="-122"/>
                        </a:rPr>
                        <a:t>家</a:t>
                      </a:r>
                      <a:endParaRPr lang="zh-CN" altLang="en-US" sz="1800" b="1">
                        <a:latin typeface="仿宋" panose="02010609060101010101" charset="-122"/>
                        <a:cs typeface="仿宋" panose="02010609060101010101" charset="-122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en-US" altLang="zh-CN" sz="1800" b="1">
                          <a:latin typeface="仿宋" panose="02010609060101010101" charset="-122"/>
                          <a:cs typeface="仿宋" panose="02010609060101010101" charset="-122"/>
                        </a:rPr>
                        <a:t>A2</a:t>
                      </a:r>
                      <a:r>
                        <a:rPr lang="zh-CN" altLang="en-US" sz="1800" b="1">
                          <a:latin typeface="仿宋" panose="02010609060101010101" charset="-122"/>
                          <a:cs typeface="仿宋" panose="02010609060101010101" charset="-122"/>
                        </a:rPr>
                        <a:t>类影城</a:t>
                      </a:r>
                      <a:r>
                        <a:rPr lang="en-US" altLang="zh-CN" sz="1800" b="1">
                          <a:latin typeface="仿宋" panose="02010609060101010101" charset="-122"/>
                          <a:cs typeface="仿宋" panose="02010609060101010101" charset="-122"/>
                        </a:rPr>
                        <a:t>3</a:t>
                      </a:r>
                      <a:r>
                        <a:rPr lang="zh-CN" altLang="en-US" sz="1800" b="1">
                          <a:latin typeface="仿宋" panose="02010609060101010101" charset="-122"/>
                          <a:cs typeface="仿宋" panose="02010609060101010101" charset="-122"/>
                        </a:rPr>
                        <a:t>家</a:t>
                      </a:r>
                      <a:endParaRPr lang="zh-CN" altLang="en-US" sz="1800" b="1">
                        <a:latin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0" marR="0" marT="10287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4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en-US" altLang="zh-CN" sz="1800" b="1" spc="-25">
                          <a:latin typeface="仿宋" panose="02010609060101010101" charset="-122"/>
                          <a:cs typeface="仿宋" panose="02010609060101010101" charset="-122"/>
                        </a:rPr>
                        <a:t>5</a:t>
                      </a:r>
                      <a:r>
                        <a:rPr lang="zh-CN" altLang="en-US" sz="1800" b="1" spc="-25">
                          <a:latin typeface="仿宋" panose="02010609060101010101" charset="-122"/>
                          <a:cs typeface="仿宋" panose="02010609060101010101" charset="-122"/>
                        </a:rPr>
                        <a:t>家</a:t>
                      </a:r>
                      <a:endParaRPr lang="zh-CN" altLang="en-US" sz="1800" b="1" spc="-25">
                        <a:latin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0" marR="0" marT="10287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5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en-US" altLang="zh-CN" sz="1800" b="1" spc="-10">
                          <a:latin typeface="仿宋" panose="02010609060101010101" charset="-122"/>
                          <a:cs typeface="仿宋" panose="02010609060101010101" charset="-122"/>
                        </a:rPr>
                        <a:t>1</a:t>
                      </a:r>
                      <a:r>
                        <a:rPr lang="zh-CN" altLang="en-US" sz="1800" b="1" spc="-10">
                          <a:latin typeface="仿宋" panose="02010609060101010101" charset="-122"/>
                          <a:cs typeface="仿宋" panose="02010609060101010101" charset="-122"/>
                        </a:rPr>
                        <a:t>周</a:t>
                      </a:r>
                      <a:endParaRPr lang="zh-CN" altLang="en-US" sz="1800" b="1" spc="-10">
                        <a:latin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0" marR="0" marT="10287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5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en-US" altLang="zh-CN" sz="1800" b="1" spc="-10">
                          <a:latin typeface="仿宋" panose="02010609060101010101" charset="-122"/>
                          <a:cs typeface="仿宋" panose="02010609060101010101" charset="-122"/>
                        </a:rPr>
                        <a:t>10000</a:t>
                      </a:r>
                      <a:endParaRPr lang="en-US" altLang="zh-CN" sz="1800" b="1" spc="-10">
                        <a:latin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0" marR="0" marT="10287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  <a:tr h="1245235">
                <a:tc vMerge="1">
                  <a:tcPr marL="0" marR="0" marT="10287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 vMerge="1">
                  <a:tcPr marL="0" marR="0" marT="10287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9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zh-CN" altLang="en-US" sz="1800" b="1">
                          <a:latin typeface="仿宋" panose="02010609060101010101" charset="-122"/>
                          <a:cs typeface="仿宋" panose="02010609060101010101" charset="-122"/>
                        </a:rPr>
                        <a:t>效果套</a:t>
                      </a:r>
                      <a:endParaRPr lang="zh-CN" altLang="en-US" sz="1800" b="1">
                        <a:latin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0" marR="0" marT="10287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en-US" altLang="zh-CN" sz="1800" b="1">
                          <a:latin typeface="仿宋" panose="02010609060101010101" charset="-122"/>
                          <a:cs typeface="仿宋" panose="02010609060101010101" charset="-122"/>
                        </a:rPr>
                        <a:t>A1</a:t>
                      </a:r>
                      <a:r>
                        <a:rPr lang="zh-CN" altLang="en-US" sz="1800" b="1">
                          <a:latin typeface="仿宋" panose="02010609060101010101" charset="-122"/>
                          <a:cs typeface="仿宋" panose="02010609060101010101" charset="-122"/>
                        </a:rPr>
                        <a:t>类影城</a:t>
                      </a:r>
                      <a:r>
                        <a:rPr lang="en-US" altLang="zh-CN" sz="1800" b="1">
                          <a:latin typeface="仿宋" panose="02010609060101010101" charset="-122"/>
                          <a:cs typeface="仿宋" panose="02010609060101010101" charset="-122"/>
                        </a:rPr>
                        <a:t>6</a:t>
                      </a:r>
                      <a:r>
                        <a:rPr lang="zh-CN" altLang="en-US" sz="1800" b="1">
                          <a:latin typeface="仿宋" panose="02010609060101010101" charset="-122"/>
                          <a:cs typeface="仿宋" panose="02010609060101010101" charset="-122"/>
                        </a:rPr>
                        <a:t>家</a:t>
                      </a:r>
                      <a:endParaRPr lang="zh-CN" altLang="en-US" sz="1800" b="1">
                        <a:latin typeface="仿宋" panose="02010609060101010101" charset="-122"/>
                        <a:cs typeface="仿宋" panose="02010609060101010101" charset="-122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en-US" altLang="zh-CN" sz="1800" b="1">
                          <a:latin typeface="仿宋" panose="02010609060101010101" charset="-122"/>
                          <a:cs typeface="仿宋" panose="02010609060101010101" charset="-122"/>
                        </a:rPr>
                        <a:t>A2</a:t>
                      </a:r>
                      <a:r>
                        <a:rPr lang="zh-CN" altLang="en-US" sz="1800" b="1">
                          <a:latin typeface="仿宋" panose="02010609060101010101" charset="-122"/>
                          <a:cs typeface="仿宋" panose="02010609060101010101" charset="-122"/>
                        </a:rPr>
                        <a:t>类影城</a:t>
                      </a:r>
                      <a:r>
                        <a:rPr lang="en-US" altLang="zh-CN" sz="1800" b="1">
                          <a:latin typeface="仿宋" panose="02010609060101010101" charset="-122"/>
                          <a:cs typeface="仿宋" panose="02010609060101010101" charset="-122"/>
                        </a:rPr>
                        <a:t>4</a:t>
                      </a:r>
                      <a:r>
                        <a:rPr lang="zh-CN" altLang="en-US" sz="1800" b="1">
                          <a:latin typeface="仿宋" panose="02010609060101010101" charset="-122"/>
                          <a:cs typeface="仿宋" panose="02010609060101010101" charset="-122"/>
                        </a:rPr>
                        <a:t>家</a:t>
                      </a:r>
                      <a:endParaRPr lang="zh-CN" altLang="en-US" sz="1800" b="1">
                        <a:latin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0" marR="0" marT="10287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8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en-US" altLang="zh-CN" sz="1800" b="1" spc="-25">
                          <a:latin typeface="仿宋" panose="02010609060101010101" charset="-122"/>
                          <a:cs typeface="仿宋" panose="02010609060101010101" charset="-122"/>
                        </a:rPr>
                        <a:t>10</a:t>
                      </a:r>
                      <a:r>
                        <a:rPr lang="zh-CN" altLang="en-US" sz="1800" b="1" spc="-25">
                          <a:latin typeface="仿宋" panose="02010609060101010101" charset="-122"/>
                          <a:cs typeface="仿宋" panose="02010609060101010101" charset="-122"/>
                        </a:rPr>
                        <a:t>家</a:t>
                      </a:r>
                      <a:endParaRPr lang="zh-CN" altLang="en-US" sz="1800" b="1" spc="-25">
                        <a:latin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0" marR="0" marT="10287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8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en-US" altLang="zh-CN" sz="1800" b="1" spc="-10">
                          <a:latin typeface="仿宋" panose="02010609060101010101" charset="-122"/>
                          <a:cs typeface="仿宋" panose="02010609060101010101" charset="-122"/>
                        </a:rPr>
                        <a:t>1</a:t>
                      </a:r>
                      <a:r>
                        <a:rPr lang="zh-CN" altLang="en-US" sz="1800" b="1" spc="-10">
                          <a:latin typeface="仿宋" panose="02010609060101010101" charset="-122"/>
                          <a:cs typeface="仿宋" panose="02010609060101010101" charset="-122"/>
                        </a:rPr>
                        <a:t>周</a:t>
                      </a:r>
                      <a:endParaRPr lang="zh-CN" altLang="en-US" sz="1800" b="1" spc="-10">
                        <a:latin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0" marR="0" marT="10287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80000"/>
                        </a:lnSpc>
                        <a:spcBef>
                          <a:spcPts val="810"/>
                        </a:spcBef>
                        <a:buNone/>
                      </a:pPr>
                      <a:r>
                        <a:rPr lang="en-US" altLang="zh-CN" sz="1800" b="1" spc="-10">
                          <a:latin typeface="仿宋" panose="02010609060101010101" charset="-122"/>
                          <a:cs typeface="仿宋" panose="02010609060101010101" charset="-122"/>
                        </a:rPr>
                        <a:t>18000</a:t>
                      </a:r>
                      <a:endParaRPr lang="en-US" altLang="zh-CN" sz="1800" b="1" spc="-10">
                        <a:latin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0" marR="0" marT="102870" marB="0" vert="horz">
                    <a:lnL w="19050">
                      <a:solidFill>
                        <a:srgbClr val="5B9AD5"/>
                      </a:solidFill>
                      <a:prstDash val="solid"/>
                    </a:lnL>
                    <a:lnR w="19050">
                      <a:solidFill>
                        <a:srgbClr val="5B9AD5"/>
                      </a:solidFill>
                      <a:prstDash val="solid"/>
                    </a:lnR>
                    <a:lnT w="19050">
                      <a:solidFill>
                        <a:srgbClr val="5B9AD5"/>
                      </a:solidFill>
                      <a:prstDash val="solid"/>
                    </a:lnT>
                    <a:lnB w="19050">
                      <a:solidFill>
                        <a:srgbClr val="5B9AD5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/>
          <a:stretch>
            <a:fillRect/>
          </a:stretch>
        </p:blipFill>
        <p:spPr>
          <a:xfrm>
            <a:off x="641328" y="6095"/>
            <a:ext cx="14496563" cy="1026109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304986" y="5928969"/>
            <a:ext cx="8382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85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四 、制作</a:t>
            </a:r>
            <a:endParaRPr sz="15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04986" y="6882104"/>
            <a:ext cx="87947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95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五、上</a:t>
            </a:r>
            <a:r>
              <a:rPr sz="1600" spc="-5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刊</a:t>
            </a:r>
            <a:endParaRPr sz="16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04986" y="7981289"/>
            <a:ext cx="85661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六、监</a:t>
            </a:r>
            <a:r>
              <a:rPr sz="1600" spc="-5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测</a:t>
            </a:r>
            <a:endParaRPr sz="16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04986" y="9086189"/>
            <a:ext cx="848994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七、调</a:t>
            </a:r>
            <a:r>
              <a:rPr sz="1600" spc="-6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研</a:t>
            </a:r>
            <a:endParaRPr sz="16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90836" y="5788634"/>
            <a:ext cx="25196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80">
                <a:latin typeface="宋体" panose="02010600030101010101" pitchFamily="2" charset="-122"/>
                <a:cs typeface="宋体" panose="02010600030101010101" pitchFamily="2" charset="-122"/>
              </a:rPr>
              <a:t>1、</a:t>
            </a:r>
            <a:r>
              <a:rPr sz="1200" spc="-80">
                <a:latin typeface="黑体" panose="02010609060101010101" charset="-122"/>
                <a:cs typeface="黑体" panose="02010609060101010101" charset="-122"/>
              </a:rPr>
              <a:t>与制作公司确认制作数量及上画时间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90836" y="6080099"/>
            <a:ext cx="16929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>
                <a:latin typeface="宋体" panose="02010600030101010101" pitchFamily="2" charset="-122"/>
                <a:cs typeface="宋体" panose="02010600030101010101" pitchFamily="2" charset="-122"/>
              </a:rPr>
              <a:t>2、</a:t>
            </a:r>
            <a:r>
              <a:rPr sz="1200" spc="-65">
                <a:latin typeface="黑体" panose="02010609060101010101" charset="-122"/>
                <a:cs typeface="黑体" panose="02010609060101010101" charset="-122"/>
              </a:rPr>
              <a:t>通知制作公司开始制作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93376" y="6720179"/>
            <a:ext cx="26454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90">
                <a:latin typeface="宋体" panose="02010600030101010101" pitchFamily="2" charset="-122"/>
                <a:cs typeface="宋体" panose="02010600030101010101" pitchFamily="2" charset="-122"/>
              </a:rPr>
              <a:t>1、</a:t>
            </a:r>
            <a:r>
              <a:rPr sz="1200" spc="-90">
                <a:latin typeface="黑体" panose="02010609060101010101" charset="-122"/>
                <a:cs typeface="黑体" panose="02010609060101010101" charset="-122"/>
              </a:rPr>
              <a:t>上刊前，客户上刊工作单位提交及确认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90836" y="7037679"/>
            <a:ext cx="21107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70">
                <a:latin typeface="宋体" panose="02010600030101010101" pitchFamily="2" charset="-122"/>
                <a:cs typeface="宋体" panose="02010600030101010101" pitchFamily="2" charset="-122"/>
              </a:rPr>
              <a:t>2、</a:t>
            </a:r>
            <a:r>
              <a:rPr sz="1200" spc="-70">
                <a:latin typeface="黑体" panose="02010609060101010101" charset="-122"/>
                <a:cs typeface="黑体" panose="02010609060101010101" charset="-122"/>
              </a:rPr>
              <a:t>与制作公司确认画面按时安装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90836" y="7684744"/>
            <a:ext cx="17627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>
                <a:latin typeface="黑体" panose="02010609060101010101" charset="-122"/>
                <a:cs typeface="黑体" panose="02010609060101010101" charset="-122"/>
              </a:rPr>
              <a:t>1、3天进行一次维护和巡查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90836" y="7982559"/>
            <a:ext cx="21971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>
                <a:latin typeface="宋体" panose="02010600030101010101" pitchFamily="2" charset="-122"/>
                <a:cs typeface="宋体" panose="02010600030101010101" pitchFamily="2" charset="-122"/>
              </a:rPr>
              <a:t>2、</a:t>
            </a:r>
            <a:r>
              <a:rPr sz="1200" spc="-60">
                <a:latin typeface="黑体" panose="02010609060101010101" charset="-122"/>
                <a:cs typeface="黑体" panose="02010609060101010101" charset="-122"/>
              </a:rPr>
              <a:t>上刊3日后，提供部分监测照片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90836" y="8286724"/>
            <a:ext cx="2339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>
                <a:latin typeface="宋体" panose="02010600030101010101" pitchFamily="2" charset="-122"/>
                <a:cs typeface="宋体" panose="02010600030101010101" pitchFamily="2" charset="-122"/>
              </a:rPr>
              <a:t>3、</a:t>
            </a:r>
            <a:r>
              <a:rPr sz="1200" spc="-60">
                <a:latin typeface="黑体" panose="02010609060101010101" charset="-122"/>
                <a:cs typeface="黑体" panose="02010609060101010101" charset="-122"/>
              </a:rPr>
              <a:t>上刊7</a:t>
            </a:r>
            <a:r>
              <a:rPr sz="1200" spc="-70">
                <a:latin typeface="黑体" panose="02010609060101010101" charset="-122"/>
                <a:cs typeface="黑体" panose="02010609060101010101" charset="-122"/>
              </a:rPr>
              <a:t>日后，提供完整的监测照片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90836" y="8851874"/>
            <a:ext cx="2649220" cy="56515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4605">
              <a:lnSpc>
                <a:spcPct val="100000"/>
              </a:lnSpc>
              <a:spcBef>
                <a:spcPts val="785"/>
              </a:spcBef>
            </a:pPr>
            <a:r>
              <a:rPr sz="1200" spc="-90">
                <a:latin typeface="宋体" panose="02010600030101010101" pitchFamily="2" charset="-122"/>
                <a:cs typeface="宋体" panose="02010600030101010101" pitchFamily="2" charset="-122"/>
              </a:rPr>
              <a:t>1、</a:t>
            </a:r>
            <a:r>
              <a:rPr sz="1200" spc="-90">
                <a:latin typeface="黑体" panose="02010609060101010101" charset="-122"/>
                <a:cs typeface="黑体" panose="02010609060101010101" charset="-122"/>
              </a:rPr>
              <a:t>每季度专项做客户广告发布后效果调研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1200" spc="-70">
                <a:latin typeface="宋体" panose="02010600030101010101" pitchFamily="2" charset="-122"/>
                <a:cs typeface="宋体" panose="02010600030101010101" pitchFamily="2" charset="-122"/>
              </a:rPr>
              <a:t>2、</a:t>
            </a:r>
            <a:r>
              <a:rPr sz="1200" spc="-70">
                <a:latin typeface="黑体" panose="02010609060101010101" charset="-122"/>
                <a:cs typeface="黑体" panose="02010609060101010101" charset="-122"/>
              </a:rPr>
              <a:t>每季度提供客户上季度投放总结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307856" y="2800972"/>
            <a:ext cx="86868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7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— 、资 源</a:t>
            </a:r>
            <a:endParaRPr sz="15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307856" y="3705847"/>
            <a:ext cx="82232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6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二、点</a:t>
            </a:r>
            <a:r>
              <a:rPr sz="1600" b="1" spc="-5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位</a:t>
            </a:r>
            <a:endParaRPr sz="16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307856" y="4840592"/>
            <a:ext cx="84518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三、报</a:t>
            </a:r>
            <a:r>
              <a:rPr sz="1600" b="1" spc="-50">
                <a:solidFill>
                  <a:srgbClr val="FFFFFF"/>
                </a:solidFill>
                <a:latin typeface="黑体" panose="02010609060101010101" charset="-122"/>
                <a:cs typeface="黑体" panose="02010609060101010101" charset="-122"/>
              </a:rPr>
              <a:t>批</a:t>
            </a:r>
            <a:endParaRPr sz="16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90531" y="2630792"/>
            <a:ext cx="12598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>
                <a:latin typeface="宋体" panose="02010600030101010101" pitchFamily="2" charset="-122"/>
                <a:cs typeface="宋体" panose="02010600030101010101" pitchFamily="2" charset="-122"/>
              </a:rPr>
              <a:t>1、</a:t>
            </a:r>
            <a:r>
              <a:rPr sz="1200" spc="-60">
                <a:latin typeface="黑体" panose="02010609060101010101" charset="-122"/>
                <a:cs typeface="黑体" panose="02010609060101010101" charset="-122"/>
              </a:rPr>
              <a:t>按需求锁定资源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823091" y="2630792"/>
            <a:ext cx="11150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>
                <a:latin typeface="黑体" panose="02010609060101010101" charset="-122"/>
                <a:cs typeface="黑体" panose="02010609060101010101" charset="-122"/>
              </a:rPr>
              <a:t>2、进行资源协调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90531" y="2936226"/>
            <a:ext cx="838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>
                <a:latin typeface="宋体" panose="02010600030101010101" pitchFamily="2" charset="-122"/>
                <a:cs typeface="宋体" panose="02010600030101010101" pitchFamily="2" charset="-122"/>
              </a:rPr>
              <a:t>3、</a:t>
            </a:r>
            <a:r>
              <a:rPr sz="1200" spc="-45">
                <a:latin typeface="黑体" panose="02010609060101010101" charset="-122"/>
                <a:cs typeface="黑体" panose="02010609060101010101" charset="-122"/>
              </a:rPr>
              <a:t>确定排期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90531" y="3583292"/>
            <a:ext cx="16941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>
                <a:latin typeface="宋体" panose="02010600030101010101" pitchFamily="2" charset="-122"/>
                <a:cs typeface="宋体" panose="02010600030101010101" pitchFamily="2" charset="-122"/>
              </a:rPr>
              <a:t>1、</a:t>
            </a:r>
            <a:r>
              <a:rPr sz="1200" spc="-60">
                <a:latin typeface="黑体" panose="02010609060101010101" charset="-122"/>
                <a:cs typeface="黑体" panose="02010609060101010101" charset="-122"/>
              </a:rPr>
              <a:t>咨询客户对点位的建议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267591" y="3583292"/>
            <a:ext cx="11137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>
                <a:latin typeface="黑体" panose="02010609060101010101" charset="-122"/>
                <a:cs typeface="黑体" panose="02010609060101010101" charset="-122"/>
              </a:rPr>
              <a:t>2</a:t>
            </a:r>
            <a:r>
              <a:rPr sz="1200" spc="-65">
                <a:latin typeface="黑体" panose="02010609060101010101" charset="-122"/>
                <a:cs typeface="黑体" panose="02010609060101010101" charset="-122"/>
              </a:rPr>
              <a:t>、点位进行调整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390531" y="3894442"/>
            <a:ext cx="16802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70">
                <a:latin typeface="宋体" panose="02010600030101010101" pitchFamily="2" charset="-122"/>
                <a:cs typeface="宋体" panose="02010600030101010101" pitchFamily="2" charset="-122"/>
              </a:rPr>
              <a:t>3、</a:t>
            </a:r>
            <a:r>
              <a:rPr sz="1200" spc="-70">
                <a:latin typeface="黑体" panose="02010609060101010101" charset="-122"/>
                <a:cs typeface="黑体" panose="02010609060101010101" charset="-122"/>
              </a:rPr>
              <a:t>与客户确认调整后点位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390531" y="4540872"/>
            <a:ext cx="3431540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09445" algn="l"/>
              </a:tabLst>
            </a:pPr>
            <a:r>
              <a:rPr sz="1200" spc="-40">
                <a:latin typeface="宋体" panose="02010600030101010101" pitchFamily="2" charset="-122"/>
                <a:cs typeface="宋体" panose="02010600030101010101" pitchFamily="2" charset="-122"/>
              </a:rPr>
              <a:t>1、</a:t>
            </a:r>
            <a:r>
              <a:rPr sz="1200" spc="-40">
                <a:latin typeface="黑体" panose="02010609060101010101" charset="-122"/>
                <a:cs typeface="黑体" panose="02010609060101010101" charset="-122"/>
              </a:rPr>
              <a:t>收集各产品发布画</a:t>
            </a:r>
            <a:r>
              <a:rPr sz="1200" spc="-50">
                <a:latin typeface="黑体" panose="02010609060101010101" charset="-122"/>
                <a:cs typeface="黑体" panose="02010609060101010101" charset="-122"/>
              </a:rPr>
              <a:t>稿</a:t>
            </a:r>
            <a:r>
              <a:rPr sz="1200">
                <a:latin typeface="黑体" panose="02010609060101010101" charset="-122"/>
                <a:cs typeface="黑体" panose="02010609060101010101" charset="-122"/>
              </a:rPr>
              <a:t>	</a:t>
            </a:r>
            <a:r>
              <a:rPr sz="1200" spc="-50">
                <a:latin typeface="宋体" panose="02010600030101010101" pitchFamily="2" charset="-122"/>
                <a:cs typeface="宋体" panose="02010600030101010101" pitchFamily="2" charset="-122"/>
              </a:rPr>
              <a:t>2、</a:t>
            </a:r>
            <a:r>
              <a:rPr sz="1200" spc="-50">
                <a:latin typeface="黑体" panose="02010609060101010101" charset="-122"/>
                <a:cs typeface="黑体" panose="02010609060101010101" charset="-122"/>
              </a:rPr>
              <a:t>上报至报批部门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  <a:p>
            <a:pPr marL="15240">
              <a:lnSpc>
                <a:spcPct val="100000"/>
              </a:lnSpc>
              <a:spcBef>
                <a:spcPts val="905"/>
              </a:spcBef>
            </a:pPr>
            <a:r>
              <a:rPr sz="1200" spc="-30">
                <a:latin typeface="宋体" panose="02010600030101010101" pitchFamily="2" charset="-122"/>
                <a:cs typeface="宋体" panose="02010600030101010101" pitchFamily="2" charset="-122"/>
              </a:rPr>
              <a:t>3、</a:t>
            </a:r>
            <a:r>
              <a:rPr sz="1200" spc="-35">
                <a:latin typeface="黑体" panose="02010609060101010101" charset="-122"/>
                <a:cs typeface="黑体" panose="02010609060101010101" charset="-122"/>
              </a:rPr>
              <a:t>给客户反馈所需报批资料</a:t>
            </a:r>
            <a:r>
              <a:rPr sz="1200" spc="-40">
                <a:latin typeface="黑体" panose="02010609060101010101" charset="-122"/>
                <a:cs typeface="黑体" panose="02010609060101010101" charset="-122"/>
              </a:rPr>
              <a:t>4</a:t>
            </a:r>
            <a:r>
              <a:rPr sz="1200" spc="-45">
                <a:latin typeface="黑体" panose="02010609060101010101" charset="-122"/>
                <a:cs typeface="黑体" panose="02010609060101010101" charset="-122"/>
              </a:rPr>
              <a:t>、与报批部门沟通协调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200" spc="-50">
                <a:latin typeface="宋体" panose="02010600030101010101" pitchFamily="2" charset="-122"/>
                <a:cs typeface="宋体" panose="02010600030101010101" pitchFamily="2" charset="-122"/>
              </a:rPr>
              <a:t>5、</a:t>
            </a:r>
            <a:r>
              <a:rPr sz="1200" spc="-50">
                <a:latin typeface="黑体" panose="02010609060101010101" charset="-122"/>
                <a:cs typeface="黑体" panose="02010609060101010101" charset="-122"/>
              </a:rPr>
              <a:t>报批完成通报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90219" y="3322142"/>
            <a:ext cx="132334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10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客户的需</a:t>
            </a:r>
            <a:r>
              <a:rPr sz="2100" b="1" spc="-5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求</a:t>
            </a:r>
            <a:endParaRPr sz="21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79424" y="3916502"/>
            <a:ext cx="6540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>
                <a:latin typeface="黑体" panose="02010609060101010101" charset="-122"/>
                <a:cs typeface="黑体" panose="02010609060101010101" charset="-122"/>
              </a:rPr>
              <a:t>产品需求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79424" y="4604842"/>
            <a:ext cx="10998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>
                <a:latin typeface="黑体" panose="02010609060101010101" charset="-122"/>
                <a:cs typeface="黑体" panose="02010609060101010101" charset="-122"/>
              </a:rPr>
              <a:t>最终的产品确认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79424" y="5295087"/>
            <a:ext cx="958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>
                <a:latin typeface="黑体" panose="02010609060101010101" charset="-122"/>
                <a:cs typeface="黑体" panose="02010609060101010101" charset="-122"/>
              </a:rPr>
              <a:t>发布位置确认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79424" y="5975807"/>
            <a:ext cx="958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>
                <a:latin typeface="黑体" panose="02010609060101010101" charset="-122"/>
                <a:cs typeface="黑体" panose="02010609060101010101" charset="-122"/>
              </a:rPr>
              <a:t>广告画面提供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79424" y="6653352"/>
            <a:ext cx="657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30">
                <a:latin typeface="黑体" panose="02010609060101010101" charset="-122"/>
                <a:cs typeface="黑体" panose="02010609060101010101" charset="-122"/>
              </a:rPr>
              <a:t>广告上刊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79424" y="7337882"/>
            <a:ext cx="958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>
                <a:latin typeface="黑体" panose="02010609060101010101" charset="-122"/>
                <a:cs typeface="黑体" panose="02010609060101010101" charset="-122"/>
              </a:rPr>
              <a:t>上刊后的监控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79424" y="8015427"/>
            <a:ext cx="12623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>
                <a:latin typeface="黑体" panose="02010609060101010101" charset="-122"/>
                <a:cs typeface="黑体" panose="02010609060101010101" charset="-122"/>
              </a:rPr>
              <a:t>发布后的效果分析</a:t>
            </a:r>
            <a:endParaRPr sz="12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267787" y="4220171"/>
            <a:ext cx="4277995" cy="1292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24610" algn="l"/>
                <a:tab pos="2186940" algn="l"/>
                <a:tab pos="3693795" algn="l"/>
              </a:tabLst>
            </a:pPr>
            <a:r>
              <a:rPr sz="2800" b="1" spc="-10">
                <a:latin typeface="Times New Roman" panose="02020603050405020304"/>
                <a:cs typeface="Times New Roman" panose="02020603050405020304"/>
              </a:rPr>
              <a:t>VISIT</a:t>
            </a:r>
            <a:r>
              <a:rPr sz="2800" b="1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800" b="1" spc="-25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800" b="1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800" b="1" spc="-20">
                <a:latin typeface="Times New Roman" panose="02020603050405020304"/>
                <a:cs typeface="Times New Roman" panose="02020603050405020304"/>
              </a:rPr>
              <a:t>KNOW</a:t>
            </a:r>
            <a:r>
              <a:rPr sz="2800" b="1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800" b="1" spc="-25">
                <a:latin typeface="Times New Roman" panose="02020603050405020304"/>
                <a:cs typeface="Times New Roman" panose="02020603050405020304"/>
              </a:rPr>
              <a:t>ME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4290">
              <a:lnSpc>
                <a:spcPct val="100000"/>
              </a:lnSpc>
              <a:spcBef>
                <a:spcPts val="140"/>
              </a:spcBef>
            </a:pPr>
            <a:r>
              <a:rPr sz="5400" b="1" spc="110">
                <a:latin typeface="宋体" panose="02010600030101010101" pitchFamily="2" charset="-122"/>
                <a:cs typeface="宋体" panose="02010600030101010101" pitchFamily="2" charset="-122"/>
              </a:rPr>
              <a:t>期待与您合</a:t>
            </a:r>
            <a:r>
              <a:rPr sz="5400" b="1" spc="-50">
                <a:latin typeface="宋体" panose="02010600030101010101" pitchFamily="2" charset="-122"/>
                <a:cs typeface="宋体" panose="02010600030101010101" pitchFamily="2" charset="-122"/>
              </a:rPr>
              <a:t>作</a:t>
            </a:r>
            <a:endParaRPr sz="5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79424" y="923417"/>
            <a:ext cx="5137150" cy="1419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ts val="3095"/>
              </a:lnSpc>
              <a:spcBef>
                <a:spcPts val="100"/>
              </a:spcBef>
            </a:pPr>
            <a:r>
              <a:rPr sz="2700" b="1" spc="75">
                <a:latin typeface="宋体" panose="02010600030101010101" pitchFamily="2" charset="-122"/>
                <a:cs typeface="宋体" panose="02010600030101010101" pitchFamily="2" charset="-122"/>
              </a:rPr>
              <a:t>我们坚</a:t>
            </a:r>
            <a:r>
              <a:rPr sz="2700" b="1" spc="75">
                <a:solidFill>
                  <a:srgbClr val="2A2C3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持最专业</a:t>
            </a:r>
            <a:r>
              <a:rPr sz="2700" b="1" spc="75">
                <a:latin typeface="宋体" panose="02010600030101010101" pitchFamily="2" charset="-122"/>
                <a:cs typeface="宋体" panose="02010600030101010101" pitchFamily="2" charset="-122"/>
              </a:rPr>
              <a:t>化的</a:t>
            </a:r>
            <a:r>
              <a:rPr sz="2700" b="1" spc="5">
                <a:latin typeface="宋体" panose="02010600030101010101" pitchFamily="2" charset="-122"/>
                <a:cs typeface="宋体" panose="02010600030101010101" pitchFamily="2" charset="-122"/>
              </a:rPr>
              <a:t>服务</a:t>
            </a:r>
            <a:endParaRPr sz="27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ts val="2375"/>
              </a:lnSpc>
            </a:pPr>
            <a:r>
              <a:rPr sz="2100" b="1">
                <a:latin typeface="Times New Roman" panose="02020603050405020304"/>
                <a:cs typeface="Times New Roman" panose="02020603050405020304"/>
              </a:rPr>
              <a:t>We</a:t>
            </a:r>
            <a:r>
              <a:rPr sz="2100" b="1" spc="-5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100" b="1">
                <a:latin typeface="Times New Roman" panose="02020603050405020304"/>
                <a:cs typeface="Times New Roman" panose="02020603050405020304"/>
              </a:rPr>
              <a:t>Insist</a:t>
            </a:r>
            <a:r>
              <a:rPr sz="2100" b="1" spc="-3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100" b="1">
                <a:latin typeface="Times New Roman" panose="02020603050405020304"/>
                <a:cs typeface="Times New Roman" panose="02020603050405020304"/>
              </a:rPr>
              <a:t>On</a:t>
            </a:r>
            <a:r>
              <a:rPr sz="2100" b="1" spc="-3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100" b="1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100" b="1" spc="1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100" b="1">
                <a:latin typeface="Times New Roman" panose="02020603050405020304"/>
                <a:cs typeface="Times New Roman" panose="02020603050405020304"/>
              </a:rPr>
              <a:t>Most</a:t>
            </a:r>
            <a:r>
              <a:rPr sz="2100" b="1" spc="25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100" b="1">
                <a:latin typeface="Times New Roman" panose="02020603050405020304"/>
                <a:cs typeface="Times New Roman" panose="02020603050405020304"/>
              </a:rPr>
              <a:t>Professional</a:t>
            </a:r>
            <a:r>
              <a:rPr sz="2100" b="1" spc="85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100" b="1" spc="-10">
                <a:latin typeface="Times New Roman" panose="02020603050405020304"/>
                <a:cs typeface="Times New Roman" panose="02020603050405020304"/>
              </a:rPr>
              <a:t>Services</a:t>
            </a:r>
            <a:endParaRPr sz="21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50">
              <a:latin typeface="Times New Roman" panose="02020603050405020304"/>
              <a:cs typeface="Times New Roman" panose="02020603050405020304"/>
            </a:endParaRPr>
          </a:p>
          <a:p>
            <a:pPr marL="109220" algn="ctr">
              <a:lnSpc>
                <a:spcPct val="100000"/>
              </a:lnSpc>
            </a:pPr>
            <a:r>
              <a:rPr sz="2100" b="1" spc="-8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我们提</a:t>
            </a:r>
            <a:r>
              <a:rPr sz="2100" b="1" spc="-6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供</a:t>
            </a:r>
            <a:endParaRPr sz="2100">
              <a:latin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73629" y="3958590"/>
            <a:ext cx="6308725" cy="2714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9965"/>
              </a:lnSpc>
              <a:spcBef>
                <a:spcPts val="100"/>
              </a:spcBef>
            </a:pPr>
            <a:r>
              <a:rPr sz="8450" spc="-33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电影院线广</a:t>
            </a:r>
            <a:r>
              <a:rPr sz="8450" spc="-5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告</a:t>
            </a:r>
            <a:endParaRPr sz="84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99695" marR="123190" indent="-635" algn="ctr">
              <a:lnSpc>
                <a:spcPts val="5140"/>
              </a:lnSpc>
              <a:spcBef>
                <a:spcPts val="915"/>
              </a:spcBef>
            </a:pPr>
            <a:r>
              <a:rPr sz="5200" b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CINEMA</a:t>
            </a:r>
            <a:r>
              <a:rPr sz="5200" b="0" spc="-1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CHAIN ADVERTISEMENTS</a:t>
            </a:r>
            <a:endParaRPr sz="52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5138400" cy="10274300"/>
            <a:chOff x="0" y="0"/>
            <a:chExt cx="15138400" cy="10274300"/>
          </a:xfrm>
        </p:grpSpPr>
        <p:pic>
          <p:nvPicPr>
            <p:cNvPr id="3" name="object 3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15137892" cy="102743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626096" cy="459790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229600" y="1933575"/>
            <a:ext cx="6426200" cy="1779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>
                <a:latin typeface="微软雅黑" panose="020B0503020204020204" charset="-122"/>
                <a:cs typeface="微软雅黑" panose="020B0503020204020204" charset="-122"/>
              </a:rPr>
              <a:t>电影映前广告核心特点是沉浸式体验，在密闭观影空间中，通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80000"/>
              </a:lnSpc>
            </a:pPr>
            <a:r>
              <a:rPr sz="1800" spc="-5">
                <a:latin typeface="微软雅黑" panose="020B0503020204020204" charset="-122"/>
                <a:cs typeface="微软雅黑" panose="020B0503020204020204" charset="-122"/>
              </a:rPr>
              <a:t>过视频、画面、音频多维度刺激受众，受众被动接收且广告到</a:t>
            </a:r>
            <a:r>
              <a:rPr sz="1800" spc="-50"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spc="-5">
                <a:latin typeface="微软雅黑" panose="020B0503020204020204" charset="-122"/>
                <a:cs typeface="微软雅黑" panose="020B0503020204020204" charset="-122"/>
              </a:rPr>
              <a:t>达率极高。其不受影片限制，投放周期内可覆盖所有上映影片，</a:t>
            </a:r>
            <a:r>
              <a:rPr sz="1800" spc="-10">
                <a:latin typeface="微软雅黑" panose="020B0503020204020204" charset="-122"/>
                <a:cs typeface="微软雅黑" panose="020B0503020204020204" charset="-122"/>
              </a:rPr>
              <a:t>覆盖人群更广泛。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14612620" cy="9682480"/>
            <a:chOff x="0" y="0"/>
            <a:chExt cx="14612620" cy="9682480"/>
          </a:xfrm>
        </p:grpSpPr>
        <p:pic>
          <p:nvPicPr>
            <p:cNvPr id="7" name="object 7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8241792" y="5625084"/>
              <a:ext cx="6370319" cy="405688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7569708" cy="5167883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708025" y="5870575"/>
            <a:ext cx="6228715" cy="3543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广告画面气势磅礴，质感清晰</a:t>
            </a:r>
            <a:r>
              <a:rPr sz="2800" b="1" spc="-5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2312670">
              <a:lnSpc>
                <a:spcPct val="108000"/>
              </a:lnSpc>
              <a:spcBef>
                <a:spcPts val="5"/>
              </a:spcBef>
            </a:pPr>
            <a:r>
              <a:rPr sz="2000" b="1" spc="-25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视觉冲击力</a:t>
            </a:r>
            <a:r>
              <a:rPr sz="2000" spc="-1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是普通媒体的</a:t>
            </a:r>
            <a:r>
              <a:rPr sz="3200" b="1" spc="-1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4-7</a:t>
            </a:r>
            <a:r>
              <a:rPr sz="2000" spc="-3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倍。</a:t>
            </a:r>
            <a:r>
              <a:rPr sz="2000" spc="-15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同一则广告投放于电影媒体，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ts val="4220"/>
              </a:lnSpc>
              <a:spcBef>
                <a:spcPts val="125"/>
              </a:spcBef>
            </a:pPr>
            <a:r>
              <a:rPr sz="2000" spc="-1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其</a:t>
            </a:r>
            <a:r>
              <a:rPr sz="2000" b="1" spc="-25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记忆度</a:t>
            </a:r>
            <a:r>
              <a:rPr sz="2000" spc="-1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更是电视的</a:t>
            </a:r>
            <a:r>
              <a:rPr sz="3200" b="1" spc="-1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6-8</a:t>
            </a:r>
            <a:r>
              <a:rPr sz="2000" spc="-1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倍；户外媒体的</a:t>
            </a:r>
            <a:r>
              <a:rPr sz="3200" b="1" spc="-1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12-15</a:t>
            </a:r>
            <a:r>
              <a:rPr sz="2000" spc="-3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倍；</a:t>
            </a:r>
            <a:r>
              <a:rPr sz="2000" spc="-1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纸媒的</a:t>
            </a:r>
            <a:r>
              <a:rPr sz="3200" b="1" spc="-1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12-20</a:t>
            </a:r>
            <a:r>
              <a:rPr sz="2000" spc="-3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倍。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0" spc="-15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广告投放前可准确预知即将受众的群体质量与数量，从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 spc="-15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而配合市场营销战略灵活搭配控制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242300" y="954405"/>
            <a:ext cx="25438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/>
              <a:t>电影映前广</a:t>
            </a:r>
            <a:r>
              <a:rPr spc="-50"/>
              <a:t>告</a:t>
            </a:r>
            <a:endParaRPr spc="-5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6909" y="1551345"/>
            <a:ext cx="5733415" cy="224282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2400" b="1" spc="95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优势</a:t>
            </a:r>
            <a:r>
              <a:rPr sz="2400" b="1" spc="10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一 强</a:t>
            </a:r>
            <a:r>
              <a:rPr sz="2400" b="1" spc="95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效传</a:t>
            </a:r>
            <a:r>
              <a:rPr sz="2400" b="1" spc="-5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播</a:t>
            </a:r>
            <a:endParaRPr sz="2400">
              <a:latin typeface="黑体" panose="02010609060101010101" charset="-122"/>
              <a:cs typeface="黑体" panose="02010609060101010101" charset="-122"/>
            </a:endParaRPr>
          </a:p>
          <a:p>
            <a:pPr marL="12700" marR="5080" indent="457200">
              <a:lnSpc>
                <a:spcPct val="120000"/>
              </a:lnSpc>
              <a:spcBef>
                <a:spcPts val="80"/>
              </a:spcBef>
            </a:pP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映前广告依托全数字巨型银幕与震撼音响，画面清晰逼真</a:t>
            </a:r>
            <a:r>
              <a:rPr sz="1600" spc="-50">
                <a:latin typeface="黑体" panose="02010609060101010101" charset="-122"/>
                <a:cs typeface="黑体" panose="02010609060101010101" charset="-122"/>
              </a:rPr>
              <a:t>，</a:t>
            </a: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搭配沉浸式音效，带来远超普通媒体的视听冲击。密闭空间</a:t>
            </a:r>
            <a:r>
              <a:rPr sz="1600" spc="-50">
                <a:latin typeface="黑体" panose="02010609060101010101" charset="-122"/>
                <a:cs typeface="黑体" panose="02010609060101010101" charset="-122"/>
              </a:rPr>
              <a:t>无</a:t>
            </a:r>
            <a:r>
              <a:rPr sz="1600" spc="500">
                <a:latin typeface="黑体" panose="02010609060101010101" charset="-122"/>
                <a:cs typeface="黑体" panose="02010609060101010101" charset="-122"/>
              </a:rPr>
              <a:t> </a:t>
            </a: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干扰，观众强制接收信息，避免广告被跳过</a:t>
            </a:r>
            <a:r>
              <a:rPr sz="1600" spc="-50">
                <a:latin typeface="黑体" panose="02010609060101010101" charset="-122"/>
                <a:cs typeface="黑体" panose="02010609060101010101" charset="-122"/>
              </a:rPr>
              <a:t>。</a:t>
            </a:r>
            <a:endParaRPr sz="1600">
              <a:latin typeface="黑体" panose="02010609060101010101" charset="-122"/>
              <a:cs typeface="黑体" panose="02010609060101010101" charset="-122"/>
            </a:endParaRPr>
          </a:p>
          <a:p>
            <a:pPr marL="12700" marR="209550" indent="457200" algn="just">
              <a:lnSpc>
                <a:spcPct val="120000"/>
              </a:lnSpc>
            </a:pP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据调查，其到达率高</a:t>
            </a:r>
            <a:r>
              <a:rPr sz="1600">
                <a:latin typeface="黑体" panose="02010609060101010101" charset="-122"/>
                <a:cs typeface="黑体" panose="02010609060101010101" charset="-122"/>
              </a:rPr>
              <a:t>达 </a:t>
            </a:r>
            <a:r>
              <a:rPr sz="1600" spc="-25">
                <a:latin typeface="黑体" panose="02010609060101010101" charset="-122"/>
                <a:cs typeface="黑体" panose="02010609060101010101" charset="-122"/>
              </a:rPr>
              <a:t>94%，</a:t>
            </a: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远超电视等媒体，既保障</a:t>
            </a:r>
            <a:r>
              <a:rPr sz="1600" spc="-50">
                <a:latin typeface="黑体" panose="02010609060101010101" charset="-122"/>
                <a:cs typeface="黑体" panose="02010609060101010101" charset="-122"/>
              </a:rPr>
              <a:t>宣</a:t>
            </a: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传效果，更借场景优势大幅提升记忆度，让品牌信息长久烙</a:t>
            </a:r>
            <a:r>
              <a:rPr sz="1600" spc="-50">
                <a:latin typeface="黑体" panose="02010609060101010101" charset="-122"/>
                <a:cs typeface="黑体" panose="02010609060101010101" charset="-122"/>
              </a:rPr>
              <a:t>印</a:t>
            </a: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在受众脑海</a:t>
            </a:r>
            <a:r>
              <a:rPr sz="1600" spc="-50">
                <a:latin typeface="黑体" panose="02010609060101010101" charset="-122"/>
                <a:cs typeface="黑体" panose="02010609060101010101" charset="-122"/>
              </a:rPr>
              <a:t>。</a:t>
            </a:r>
            <a:endParaRPr sz="1600"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9609" y="575945"/>
            <a:ext cx="16992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/>
              <a:t>媒体优</a:t>
            </a:r>
            <a:r>
              <a:rPr spc="-50"/>
              <a:t>势</a:t>
            </a:r>
            <a:endParaRPr spc="-50"/>
          </a:p>
        </p:txBody>
      </p:sp>
      <p:sp>
        <p:nvSpPr>
          <p:cNvPr id="4" name="object 4"/>
          <p:cNvSpPr txBox="1"/>
          <p:nvPr/>
        </p:nvSpPr>
        <p:spPr>
          <a:xfrm>
            <a:off x="676909" y="4465357"/>
            <a:ext cx="11567795" cy="5250815"/>
          </a:xfrm>
          <a:prstGeom prst="rect">
            <a:avLst/>
          </a:prstGeom>
        </p:spPr>
        <p:txBody>
          <a:bodyPr vert="horz" wrap="square" lIns="0" tIns="203835" rIns="0" bIns="0" rtlCol="0">
            <a:spAutoFit/>
          </a:bodyPr>
          <a:lstStyle/>
          <a:p>
            <a:pPr marL="6018530">
              <a:lnSpc>
                <a:spcPct val="100000"/>
              </a:lnSpc>
              <a:spcBef>
                <a:spcPts val="1605"/>
              </a:spcBef>
            </a:pPr>
            <a:r>
              <a:rPr sz="2400" b="1" spc="95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优势</a:t>
            </a:r>
            <a:r>
              <a:rPr sz="2400" b="1" spc="10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二 高</a:t>
            </a:r>
            <a:r>
              <a:rPr sz="2400" b="1" spc="95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性价</a:t>
            </a:r>
            <a:r>
              <a:rPr sz="2400" b="1" spc="-5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比</a:t>
            </a:r>
            <a:endParaRPr sz="2400">
              <a:latin typeface="黑体" panose="02010609060101010101" charset="-122"/>
              <a:cs typeface="黑体" panose="02010609060101010101" charset="-122"/>
            </a:endParaRPr>
          </a:p>
          <a:p>
            <a:pPr marL="6018530" marR="5080" indent="457200" algn="just">
              <a:lnSpc>
                <a:spcPct val="150000"/>
              </a:lnSpc>
              <a:spcBef>
                <a:spcPts val="35"/>
              </a:spcBef>
            </a:pPr>
            <a:r>
              <a:rPr sz="1600" spc="-20">
                <a:latin typeface="微软雅黑" panose="020B0503020204020204" charset="-122"/>
                <a:cs typeface="微软雅黑" panose="020B0503020204020204" charset="-122"/>
              </a:rPr>
              <a:t>映前广告不受影片限制，投放周期内涵盖热门大片、文</a:t>
            </a:r>
            <a:r>
              <a:rPr sz="1600" spc="-50">
                <a:latin typeface="微软雅黑" panose="020B0503020204020204" charset="-122"/>
                <a:cs typeface="微软雅黑" panose="020B0503020204020204" charset="-122"/>
              </a:rPr>
              <a:t>艺</a:t>
            </a:r>
            <a:r>
              <a:rPr sz="1600" spc="-20">
                <a:latin typeface="微软雅黑" panose="020B0503020204020204" charset="-122"/>
                <a:cs typeface="微软雅黑" panose="020B0503020204020204" charset="-122"/>
              </a:rPr>
              <a:t>佳作等各类影片，触达不同年龄、观影偏好的广泛受众。无</a:t>
            </a:r>
            <a:r>
              <a:rPr sz="1600" spc="-50">
                <a:latin typeface="微软雅黑" panose="020B0503020204020204" charset="-122"/>
                <a:cs typeface="微软雅黑" panose="020B0503020204020204" charset="-122"/>
              </a:rPr>
              <a:t>需</a:t>
            </a:r>
            <a:r>
              <a:rPr sz="1600" spc="-20">
                <a:latin typeface="微软雅黑" panose="020B0503020204020204" charset="-122"/>
                <a:cs typeface="微软雅黑" panose="020B0503020204020204" charset="-122"/>
              </a:rPr>
              <a:t>单独规划单部影片投放，简化流程的同时扩大覆盖维度</a:t>
            </a:r>
            <a:r>
              <a:rPr sz="1600" spc="-50"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1600">
              <a:latin typeface="微软雅黑" panose="020B0503020204020204" charset="-122"/>
              <a:cs typeface="微软雅黑" panose="020B0503020204020204" charset="-122"/>
            </a:endParaRPr>
          </a:p>
          <a:p>
            <a:pPr marL="6018530" marR="5080" indent="457200" algn="just">
              <a:lnSpc>
                <a:spcPct val="150000"/>
              </a:lnSpc>
            </a:pPr>
            <a:r>
              <a:rPr sz="1600" spc="-20">
                <a:latin typeface="微软雅黑" panose="020B0503020204020204" charset="-122"/>
                <a:cs typeface="微软雅黑" panose="020B0503020204020204" charset="-122"/>
              </a:rPr>
              <a:t>其单场成本更具优势，以合理开支撬动高票房背后的海</a:t>
            </a:r>
            <a:r>
              <a:rPr sz="1600" spc="-50">
                <a:latin typeface="微软雅黑" panose="020B0503020204020204" charset="-122"/>
                <a:cs typeface="微软雅黑" panose="020B0503020204020204" charset="-122"/>
              </a:rPr>
              <a:t>量</a:t>
            </a:r>
            <a:r>
              <a:rPr sz="1600" spc="-20">
                <a:latin typeface="微软雅黑" panose="020B0503020204020204" charset="-122"/>
                <a:cs typeface="微软雅黑" panose="020B0503020204020204" charset="-122"/>
              </a:rPr>
              <a:t>消费者，最大程度实现成本合理化与传播效果最大化，性价</a:t>
            </a:r>
            <a:r>
              <a:rPr sz="1600" spc="-50">
                <a:latin typeface="微软雅黑" panose="020B0503020204020204" charset="-122"/>
                <a:cs typeface="微软雅黑" panose="020B0503020204020204" charset="-122"/>
              </a:rPr>
              <a:t>比</a:t>
            </a:r>
            <a:r>
              <a:rPr sz="1600" spc="-20">
                <a:latin typeface="微软雅黑" panose="020B0503020204020204" charset="-122"/>
                <a:cs typeface="微软雅黑" panose="020B0503020204020204" charset="-122"/>
              </a:rPr>
              <a:t>突出</a:t>
            </a:r>
            <a:r>
              <a:rPr sz="1600" spc="-50"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16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</a:pPr>
            <a:r>
              <a:rPr sz="2400" b="1" spc="95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优势</a:t>
            </a:r>
            <a:r>
              <a:rPr sz="2400" b="1" spc="10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三 品</a:t>
            </a:r>
            <a:r>
              <a:rPr sz="2400" b="1" spc="95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牌赋</a:t>
            </a:r>
            <a:r>
              <a:rPr sz="2400" b="1" spc="-50">
                <a:solidFill>
                  <a:srgbClr val="0098C7"/>
                </a:solidFill>
                <a:latin typeface="黑体" panose="02010609060101010101" charset="-122"/>
                <a:cs typeface="黑体" panose="02010609060101010101" charset="-122"/>
              </a:rPr>
              <a:t>能</a:t>
            </a:r>
            <a:endParaRPr sz="2400">
              <a:latin typeface="黑体" panose="02010609060101010101" charset="-122"/>
              <a:cs typeface="黑体" panose="02010609060101010101" charset="-122"/>
            </a:endParaRPr>
          </a:p>
          <a:p>
            <a:pPr marL="12700" marR="6498590" indent="457200">
              <a:lnSpc>
                <a:spcPct val="120000"/>
              </a:lnSpc>
              <a:spcBef>
                <a:spcPts val="80"/>
              </a:spcBef>
            </a:pPr>
            <a:r>
              <a:rPr sz="1600" spc="-25">
                <a:latin typeface="黑体" panose="02010609060101010101" charset="-122"/>
                <a:cs typeface="黑体" panose="02010609060101010101" charset="-122"/>
              </a:rPr>
              <a:t>影院自带高雅潮流的文化属性，映前广告精准瞄</a:t>
            </a:r>
            <a:r>
              <a:rPr sz="1600" spc="-20">
                <a:latin typeface="黑体" panose="02010609060101010101" charset="-122"/>
                <a:cs typeface="黑体" panose="02010609060101010101" charset="-122"/>
              </a:rPr>
              <a:t>准</a:t>
            </a:r>
            <a:r>
              <a:rPr sz="1600" spc="-25">
                <a:latin typeface="黑体" panose="02010609060101010101" charset="-122"/>
                <a:cs typeface="黑体" panose="02010609060101010101" charset="-122"/>
              </a:rPr>
              <a:t>高品位、高消费力的核心客群。借助影院资源与场景优</a:t>
            </a:r>
            <a:r>
              <a:rPr sz="1600" spc="-20">
                <a:latin typeface="黑体" panose="02010609060101010101" charset="-122"/>
                <a:cs typeface="黑体" panose="02010609060101010101" charset="-122"/>
              </a:rPr>
              <a:t>势</a:t>
            </a:r>
            <a:endParaRPr sz="1600">
              <a:latin typeface="黑体" panose="02010609060101010101" charset="-122"/>
              <a:cs typeface="黑体" panose="02010609060101010101" charset="-122"/>
            </a:endParaRPr>
          </a:p>
          <a:p>
            <a:pPr marL="12700" marR="6498590">
              <a:lnSpc>
                <a:spcPct val="120000"/>
              </a:lnSpc>
            </a:pP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，可适配各类品牌：无论是成熟品牌、文化底蕴品牌</a:t>
            </a:r>
            <a:r>
              <a:rPr sz="1600" spc="-40">
                <a:latin typeface="黑体" panose="02010609060101010101" charset="-122"/>
                <a:cs typeface="黑体" panose="02010609060101010101" charset="-122"/>
              </a:rPr>
              <a:t>，还</a:t>
            </a: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是潮流新锐品牌，都能强化调性</a:t>
            </a:r>
            <a:r>
              <a:rPr sz="1600" spc="-50">
                <a:latin typeface="黑体" panose="02010609060101010101" charset="-122"/>
                <a:cs typeface="黑体" panose="02010609060101010101" charset="-122"/>
              </a:rPr>
              <a:t>。</a:t>
            </a:r>
            <a:endParaRPr sz="1600">
              <a:latin typeface="黑体" panose="02010609060101010101" charset="-122"/>
              <a:cs typeface="黑体" panose="02010609060101010101" charset="-122"/>
            </a:endParaRPr>
          </a:p>
          <a:p>
            <a:pPr marL="12700" marR="6647180" indent="457200">
              <a:lnSpc>
                <a:spcPct val="120000"/>
              </a:lnSpc>
            </a:pP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让品牌形象与影院质感、受众品位深度绑定，塑</a:t>
            </a:r>
            <a:r>
              <a:rPr sz="1600" spc="-50">
                <a:latin typeface="黑体" panose="02010609060101010101" charset="-122"/>
                <a:cs typeface="黑体" panose="02010609060101010101" charset="-122"/>
              </a:rPr>
              <a:t>造</a:t>
            </a:r>
            <a:r>
              <a:rPr sz="1600" spc="-30">
                <a:latin typeface="黑体" panose="02010609060101010101" charset="-122"/>
                <a:cs typeface="黑体" panose="02010609060101010101" charset="-122"/>
              </a:rPr>
              <a:t>高端有格调的认知，助力品牌形象升级与价值沉淀</a:t>
            </a:r>
            <a:r>
              <a:rPr sz="1600" spc="-50">
                <a:latin typeface="黑体" panose="02010609060101010101" charset="-122"/>
                <a:cs typeface="黑体" panose="02010609060101010101" charset="-122"/>
              </a:rPr>
              <a:t>。</a:t>
            </a:r>
            <a:endParaRPr sz="1600">
              <a:latin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5" name="object 5"/>
          <p:cNvPicPr/>
          <p:nvPr/>
        </p:nvPicPr>
        <p:blipFill>
          <a:blip r:embed="rId1"/>
          <a:stretch>
            <a:fillRect/>
          </a:stretch>
        </p:blipFill>
        <p:spPr>
          <a:xfrm>
            <a:off x="1101852" y="4425696"/>
            <a:ext cx="4869180" cy="278892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6020336" y="0"/>
            <a:ext cx="9118600" cy="10274300"/>
            <a:chOff x="6020336" y="0"/>
            <a:chExt cx="9118600" cy="10274300"/>
          </a:xfrm>
        </p:grpSpPr>
        <p:sp>
          <p:nvSpPr>
            <p:cNvPr id="7" name="object 7"/>
            <p:cNvSpPr/>
            <p:nvPr/>
          </p:nvSpPr>
          <p:spPr>
            <a:xfrm>
              <a:off x="6020333" y="12"/>
              <a:ext cx="9118600" cy="10274300"/>
            </a:xfrm>
            <a:custGeom>
              <a:avLst/>
              <a:gdLst/>
              <a:ahLst/>
              <a:cxnLst/>
              <a:rect l="l" t="t" r="r" b="b"/>
              <a:pathLst>
                <a:path w="9118600" h="10274300">
                  <a:moveTo>
                    <a:pt x="9118054" y="7228865"/>
                  </a:moveTo>
                  <a:lnTo>
                    <a:pt x="0" y="10274287"/>
                  </a:lnTo>
                  <a:lnTo>
                    <a:pt x="9118054" y="10274287"/>
                  </a:lnTo>
                  <a:lnTo>
                    <a:pt x="9118054" y="7228865"/>
                  </a:lnTo>
                  <a:close/>
                </a:path>
                <a:path w="9118600" h="10274300">
                  <a:moveTo>
                    <a:pt x="9118054" y="0"/>
                  </a:moveTo>
                  <a:lnTo>
                    <a:pt x="4609566" y="0"/>
                  </a:lnTo>
                  <a:lnTo>
                    <a:pt x="7127341" y="6194412"/>
                  </a:lnTo>
                  <a:lnTo>
                    <a:pt x="9118054" y="7194766"/>
                  </a:lnTo>
                  <a:lnTo>
                    <a:pt x="9118054" y="0"/>
                  </a:lnTo>
                  <a:close/>
                </a:path>
              </a:pathLst>
            </a:custGeom>
            <a:solidFill>
              <a:srgbClr val="0090C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6694932" y="1554480"/>
              <a:ext cx="4434840" cy="26441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6694932" y="7531607"/>
              <a:ext cx="4454652" cy="2574036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6909" y="414019"/>
            <a:ext cx="1859914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sz="3600" spc="-30">
                <a:solidFill>
                  <a:srgbClr val="0090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院线点位</a:t>
            </a:r>
            <a:endParaRPr lang="zh-CN" sz="3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83259" y="1688464"/>
          <a:ext cx="13842364" cy="71812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1980"/>
                <a:gridCol w="1092834"/>
                <a:gridCol w="4058285"/>
                <a:gridCol w="996315"/>
                <a:gridCol w="967740"/>
                <a:gridCol w="851534"/>
                <a:gridCol w="5258434"/>
              </a:tblGrid>
              <a:tr h="239395">
                <a:tc>
                  <a:txBody>
                    <a:bodyPr wrap="square"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序号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R="1346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1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影院编</a:t>
                      </a:r>
                      <a:r>
                        <a:rPr sz="10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1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影院名称（对外名称</a:t>
                      </a:r>
                      <a:r>
                        <a:rPr sz="10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省份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1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影厅数</a:t>
                      </a:r>
                      <a:r>
                        <a:rPr sz="10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量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4953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地址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solidFill>
                      <a:srgbClr val="00AFF0"/>
                    </a:solidFill>
                  </a:tcPr>
                </a:tc>
              </a:tr>
              <a:tr h="2387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11292651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中影映画影院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原大地影院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北京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北京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延庆镇妫水北街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39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幢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702-03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号（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H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座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52041401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安顺市聚光星影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院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贵州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安顺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万通城市生活广场（原西街乐购城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13076401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中影映画影院华贸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河北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沧州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信誉楼大街南端华贸商业广场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3-</a:t>
                      </a:r>
                      <a:r>
                        <a:rPr sz="1000" spc="-25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02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13044201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中影麦田影院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原承德大地影院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河北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承德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隆基泰和国际广场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A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区商业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701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铺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13061801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盛玖国际影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河北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廊坊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燕郊开发区神威北路麦德龙商场二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13057701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中影开元国际影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河北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唐山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华明北路开元国际购物中心</a:t>
                      </a:r>
                      <a:r>
                        <a:rPr sz="1000" spc="-25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3F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13035201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张家口中影熹禾影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河北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张家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口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纬二路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号财富中心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B1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座负一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41111601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漯河大商影城（千盛店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河南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漯河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人民路与交通路千盛百货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23050668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大庆大商新玛特影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大庆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高新区纬二路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214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23053501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大庆市市让胡路区金色阳光影城（中影中数影城大庆店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大庆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让胡路区江苏路阳光商都四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23060111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大庆大商影城（乘风新玛特店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大庆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乘风庄大商新玛特四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23012020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哈尔滨市远大中数影城有限公司（中影中数影城群力远大店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哈尔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滨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群力第四大道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1553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号门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23012601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哈尔滨中影中数国际影城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麦凯乐店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哈尔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滨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84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道里区麦凯乐商场六楼（尚志大街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号门、兆麟街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111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号对面影城观影通道进入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23012681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哈尔滨中影中数国际影城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骏赫城店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哈尔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滨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哈双南路与王岗大街交口哈西骏赫城商业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23012741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哈尔滨中影中数国际影城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先锋店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哈尔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滨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先锋路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471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号居然之家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D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门五层（免费停车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23012751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哈尔滨中影中数国际影城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学府路店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哈尔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滨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学府路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239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号茶城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23012831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泊林三色激光影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哈尔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滨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东大直街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320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号（里道斯国际大厦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23012851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哈尔滨保烽影</a:t>
                      </a:r>
                      <a:r>
                        <a:rPr sz="1000" spc="-6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哈尔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滨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南直路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396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号地上一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23012871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泊林锋线影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哈尔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滨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新疆大街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78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号太平洋商厦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5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23012881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泊林影城新一百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哈尔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滨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黑龙江省哈尔滨市道里区石头道街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118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号四层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F4S03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23013501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哈尔滨中影中数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皇诚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)(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江北大学城店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哈尔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滨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学院路泓林金色地标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10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栋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门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23018421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五常嘉纳影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哈尔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滨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冠业街区比优特超市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内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23100301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鹤岗泊林影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鹤岗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黑龙江省鹤岗市工农区比优特时代广场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F4-</a:t>
                      </a:r>
                      <a:r>
                        <a:rPr sz="1000" spc="-25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069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23102111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嘉纳影城宝泉岭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鹤岗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宝泉岭尚志路东（新华街南比优特广场购物中心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23068122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虎林市星影时光影城（中影中数国际影城虎林店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虎林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晨光路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8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23040010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佳木斯市佳影中数影城有限公司（新玛特店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佳木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斯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黑龙江省佳木斯市前进区长安路中段新玛特购物广场六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23042171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北联影城（桦南世纪店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佳木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斯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前进路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278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23042220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佳木斯市中影中数影城有限公司（华联店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佳木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斯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青云社区中山路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188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号佳木斯华联商夏五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3398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23030010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牡丹江中影中数国际影城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牡丹江店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牡丹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17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太平路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73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号金源大厦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楼中影中数影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1280795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280795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280795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80795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280795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280795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280795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280795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280795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280795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280795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280795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280795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280795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280795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280795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280795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280795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280795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280795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280795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280795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280795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280795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280795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280795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280795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280795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280795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280795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246630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246630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246630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246630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246630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246630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246630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246630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246630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246630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246630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246630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246630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246630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246630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246630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246630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2246630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246630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246630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246630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246630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246630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246630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246630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2246630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2246630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2246630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2246630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2246630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584950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584950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6584950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6584950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6584950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6584950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6584950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6584950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6584950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6584950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6584950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6584950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6584950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6584950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6584950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6584950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6584950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6584950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6584950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6584950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6584950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6584950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6584950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6584950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6584950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6584950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6584950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6584950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6584950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6584950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7294880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7294880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7294880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7294880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7294880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7294880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7294880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7294880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7294880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7294880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7294880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7294880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7294880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7294880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7294880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7294880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7294880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7294880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7294880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7294880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7294880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7294880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7294880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7294880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7294880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7294880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7294880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7294880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7294880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7294880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8573135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8573135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8573135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8573135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8573135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8573135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8573135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8573135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8573135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8573135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8573135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8573135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8573135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8573135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8573135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8573135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8573135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8573135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8573135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8573135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8573135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8573135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8573135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8573135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8573135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8573135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8573135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8573135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8573135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8573135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9307195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9307195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9307195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9307195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9307195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9307195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9307195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9307195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9307195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9307195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9307195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9307195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9307195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9307195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9307195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9307195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9307195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9307195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9307195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9307195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9307195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9307195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9307195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9307195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9307195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9307195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9307195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9307195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9307195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9307195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6909" y="414019"/>
            <a:ext cx="1859914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sz="3600" spc="-30">
                <a:solidFill>
                  <a:srgbClr val="0090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院线点位</a:t>
            </a:r>
            <a:endParaRPr lang="zh-CN" sz="3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83259" y="1689099"/>
          <a:ext cx="13842364" cy="71812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1980"/>
                <a:gridCol w="1346834"/>
                <a:gridCol w="3550285"/>
                <a:gridCol w="1123315"/>
                <a:gridCol w="1221740"/>
                <a:gridCol w="723900"/>
                <a:gridCol w="5257800"/>
              </a:tblGrid>
              <a:tr h="239395">
                <a:tc>
                  <a:txBody>
                    <a:bodyPr wrap="square"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序号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2098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1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影院编</a:t>
                      </a:r>
                      <a:r>
                        <a:rPr sz="10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1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影院名称（对外名称</a:t>
                      </a:r>
                      <a:r>
                        <a:rPr sz="10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省份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1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影厅数</a:t>
                      </a:r>
                      <a:r>
                        <a:rPr sz="10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量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4953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地址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solidFill>
                      <a:srgbClr val="00AFF0"/>
                    </a:solidFill>
                  </a:tcPr>
                </a:tc>
              </a:tr>
              <a:tr h="2387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23038331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牡丹江绥芬河柏纳国际影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27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牡丹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太阳购物广场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23022131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泰来宸昌影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27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齐齐哈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尔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家和美商城三</a:t>
                      </a:r>
                      <a:r>
                        <a:rPr sz="1000" spc="-6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23022301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齐齐哈尔新东北影城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新玛特店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27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齐齐哈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尔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龙华路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号新玛特购物广场六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23022911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齐齐哈尔帝泰七彩影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27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齐齐哈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尔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西大直街二段路南帝泰商业广场五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23079921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骏达国际影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27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双鸭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山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中央大街沃马特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555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23080201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铁力市宏大影</a:t>
                      </a:r>
                      <a:r>
                        <a:rPr sz="1000" spc="-6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院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27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黑龙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伊春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铁力市正阳大街龙悦新城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内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22071001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辽源万达影城（欧亚店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吉林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辽源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欧亚二期三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21030181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鞍山岫岩华钠影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鞍山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会展中心西南门二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21030331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鞍山新东方国际影城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新东方首府店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鞍山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新东方首府商业中心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楼（新东方售楼处对面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21030371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鞍山番茄影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鞍山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五一路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60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40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21030441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鞍山中影北方时代影城（大悦城巨幕店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鞍山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胜利北路大悦城商场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41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21050401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本溪壹加影城（小事华龙店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本溪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辽宁省本溪县小市镇华龙购物中心五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42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21130111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北联影城（朝阳金佳店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朝阳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南山街中段金百丽购物中心五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43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21020401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大连大商影城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新玛特店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大连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青三街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号新玛特购物休闲广场</a:t>
                      </a:r>
                      <a:r>
                        <a:rPr sz="1000" spc="-25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6F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44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21020551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大连中影中数国际影城（澳东世纪店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大连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澳东园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10#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6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45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21020781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北联影城（大连中体店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大连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柳韵园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1-13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46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21021001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大连嘉纳影城锦辉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大连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大连沙河口区锦辉购物广场</a:t>
                      </a:r>
                      <a:r>
                        <a:rPr sz="1000" spc="-25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6f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47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21021005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大连嘉纳影城东特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大连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周水子前东特购物广场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B1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层嘉纳影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48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21021007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泊林影城（华南沃特店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大连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中华西路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21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号大连安盛经营管理有限公司安盛沃特时尚广场内四层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WF4004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号商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铺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49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21060161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丹东华美影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丹东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华美新天地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8</a:t>
                      </a: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21060221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凤城中影兴澜影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丹东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凤凰城区振兴街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20-3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维郡城市广场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5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r>
                        <a:rPr sz="1000" spc="-2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F501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21040181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苏宁影城西一路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抚顺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西一路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号苏宁易</a:t>
                      </a:r>
                      <a:r>
                        <a:rPr sz="1000" spc="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购 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层苏宁影城（原中兴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21040241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抚顺中影江湖影城（天朗店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抚顺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西一路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29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号（天朗购物广场）四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21040272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乾宇影城（紫龙店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抚顺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高顺路紫龙新城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12-5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号四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21090091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CMC</a:t>
                      </a: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影城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阜新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人民大街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84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号顺吉广场</a:t>
                      </a:r>
                      <a:r>
                        <a:rPr sz="1000" spc="-25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4F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21140191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中影天悦影城（葫芦岛富尔沃店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葫芦岛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辽宁省葫芦岛市龙港区龙湾大街富尔沃财富街项目地上三层</a:t>
                      </a:r>
                      <a:r>
                        <a:rPr sz="1000" spc="-2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B340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21140181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葫芦岛中影天悦影城（兴城银象宁远城店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葫芦岛市兴城</a:t>
                      </a:r>
                      <a:r>
                        <a:rPr sz="1000" spc="-6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兴海南街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86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号银象宁远城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21070281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壹加影城（锦州大学城店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锦州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锦州市滨海新区珠江街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52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号天街橙购物中心四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21100131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新激光全沙发星际影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弓长岭区安平路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137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号美好家园生活购物广场</a:t>
                      </a:r>
                      <a:r>
                        <a:rPr sz="1000" spc="-25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4F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1280795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280795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280795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80795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280795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280795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280795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280795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280795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280795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280795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280795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280795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280795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280795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280795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280795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280795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280795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280795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280795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280795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280795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280795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280795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280795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280795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280795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280795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280795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246630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246630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246630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246630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246630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246630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246630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246630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246630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246630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246630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246630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246630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246630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246630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246630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246630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2246630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246630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246630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246630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246630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246630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246630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246630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2246630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2246630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2246630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2246630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2246630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584950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584950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6584950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6584950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6584950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6584950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6584950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6584950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6584950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6584950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6584950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6584950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6584950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6584950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6584950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6584950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6584950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6584950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6584950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6584950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6584950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6584950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6584950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6584950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6584950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6584950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6584950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6584950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6584950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6584950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7294880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7294880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7294880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7294880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7294880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7294880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7294880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7294880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7294880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7294880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7294880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7294880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7294880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7294880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7294880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7294880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7294880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7294880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7294880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7294880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7294880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7294880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7294880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7294880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7294880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7294880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7294880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7294880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7294880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7294880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8573135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8573135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8573135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8573135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8573135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8573135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8573135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8573135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8573135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8573135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8573135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8573135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8573135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8573135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8573135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8573135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8573135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8573135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8573135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8573135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8573135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8573135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8573135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8573135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8573135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8573135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8573135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8573135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8573135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8573135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9307195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9307195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9307195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9307195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9307195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9307195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9307195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9307195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9307195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9307195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9307195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9307195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9307195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9307195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9307195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9307195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9307195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9307195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9307195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9307195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9307195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9307195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9307195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9307195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9307195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9307195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9307195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9307195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9307195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9307195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6909" y="414019"/>
            <a:ext cx="1859914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sz="3600" spc="-30">
                <a:solidFill>
                  <a:srgbClr val="0090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院线点位</a:t>
            </a:r>
            <a:endParaRPr lang="zh-CN" sz="3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83259" y="1688464"/>
          <a:ext cx="13842364" cy="71812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1980"/>
                <a:gridCol w="1246505"/>
                <a:gridCol w="3783329"/>
                <a:gridCol w="1118869"/>
                <a:gridCol w="936625"/>
                <a:gridCol w="883920"/>
                <a:gridCol w="5259070"/>
              </a:tblGrid>
              <a:tr h="239395">
                <a:tc>
                  <a:txBody>
                    <a:bodyPr wrap="square"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序号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2098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1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影院编</a:t>
                      </a:r>
                      <a:r>
                        <a:rPr sz="10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1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影院名称（对外名称</a:t>
                      </a:r>
                      <a:r>
                        <a:rPr sz="10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省份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1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影厅数</a:t>
                      </a:r>
                      <a:r>
                        <a:rPr sz="10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量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4953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地址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solidFill>
                      <a:srgbClr val="00AFF0"/>
                    </a:solidFill>
                  </a:tcPr>
                </a:tc>
              </a:tr>
              <a:tr h="2387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21110111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盘锦中影东方银座国际影城（盘锦店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盘锦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石油大街东方银座广场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21110171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盘锦智新影城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激光万合店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盘锦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第一中学对面（万合东门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21110191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创世嘉禾国际影城（康桥店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盘锦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惠宾街桔子广场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A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座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21110211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盘锦中影超达影城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盘锦店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盘锦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双兴南路西兴二街南钻井市场三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21110231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北联影城（终极银幕红悦广场店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盘锦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鼎兴红悦广场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21110241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盘锦中影创世嘉禾国际影城（双台城店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盘锦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胜利街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35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号双台城四层灵宝百货商场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4F-A</a:t>
                      </a: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商铺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21010201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光陆影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中街路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187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21010741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北联影城（辽中豪林店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辽中区政府路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130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号豪林购物中心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21010751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百汇影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家百惠商场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r>
                        <a:rPr sz="1000" spc="-6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21010791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333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沈阳市沈影中数影城管理有限公司（映画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MAX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沈阳市浑南区浑南中路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36-58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号四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21010851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今世界影城龙之梦大都汇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019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建设西路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号龙之梦大都汇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层今世界影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21010881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新民富源国际影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富源国际大商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5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21010891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北联影城（沈阳金汇店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沙岭荣信商业广场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楼（超市旁边东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门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21010941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北联影城（新民北方中合店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辽河大街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135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号友谊商城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21011231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沈阳万汇影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建设北一路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54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21011301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永盛影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白杨路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51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号永盛休闲购物广场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5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21011351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沈阳佳影国际影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白山路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212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号中兴超市一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21011371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光影国际影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浑南西路迪卡侬三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21011411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苏宁影城苏家屯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枫杨路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69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号苏宁易购广场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21011441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沈阳萃思汀影</a:t>
                      </a:r>
                      <a:r>
                        <a:rPr sz="1000" spc="-6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长青南街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甲号欧亚长青城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4F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（超市入口旁客梯直达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21011471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盛京影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019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朝阳街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r>
                        <a:rPr sz="1000" spc="1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 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世界家具广场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21011531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今世界影城会展中心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南京南街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1019-46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17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门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21011551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玖伍影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沈阳市和平区太原北街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95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6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21011601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沈阳中影国际影城百联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青年大街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55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号百联购物中心四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21011691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沈阳中影中数国际影城（国瑞店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东北大马路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398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A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馆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A-L3013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号商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铺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21011711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沈阳秀泰国际影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沈辽路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141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号华润万家三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21011741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沈阳来特影城（中街盛京大家庭店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5019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中街路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155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号盛京大家庭五层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Z-</a:t>
                      </a:r>
                      <a:r>
                        <a:rPr sz="1000" spc="-25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503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21011761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泊林影城（吉祥店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大北关街比优特生活广场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楼泊林影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21011791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沈阳中影阳光影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363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R="3060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249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沈阳市沈河区长青街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121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L301</a:t>
                      </a: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商铺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1280795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280795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280795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80795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280795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280795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280795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280795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280795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280795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280795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280795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280795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280795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280795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280795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280795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280795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280795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280795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280795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280795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280795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280795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280795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280795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280795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280795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280795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280795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246630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246630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246630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246630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246630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246630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246630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246630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246630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246630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246630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246630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246630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246630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246630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246630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246630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2246630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246630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246630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246630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246630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246630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246630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246630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2246630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2246630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2246630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2246630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2246630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584950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584950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6584950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6584950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6584950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6584950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6584950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6584950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6584950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6584950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6584950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6584950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6584950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6584950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6584950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6584950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6584950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6584950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6584950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6584950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6584950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6584950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6584950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6584950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6584950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6584950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6584950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6584950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6584950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6584950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7294880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7294880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7294880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7294880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7294880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7294880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7294880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7294880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7294880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7294880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7294880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7294880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7294880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7294880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7294880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7294880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7294880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7294880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7294880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7294880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7294880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7294880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7294880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7294880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7294880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7294880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7294880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7294880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7294880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7294880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8573135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8573135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8573135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8573135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8573135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8573135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8573135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8573135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8573135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8573135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8573135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8573135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8573135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8573135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8573135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8573135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8573135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8573135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8573135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8573135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8573135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8573135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8573135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8573135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8573135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8573135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8573135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8573135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8573135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8573135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9307195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9307195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9307195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9307195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9307195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9307195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9307195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9307195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9307195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9307195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9307195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9307195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9307195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9307195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9307195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9307195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9307195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9307195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9307195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9307195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9307195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9307195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9307195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9307195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9307195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9307195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9307195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9307195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9307195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9307195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6909" y="414019"/>
            <a:ext cx="1859914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sz="3600" spc="-30">
                <a:solidFill>
                  <a:srgbClr val="0090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院线点位</a:t>
            </a:r>
            <a:endParaRPr lang="zh-CN" sz="3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83259" y="1689099"/>
          <a:ext cx="13842364" cy="71812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1980"/>
                <a:gridCol w="1456055"/>
                <a:gridCol w="3331845"/>
                <a:gridCol w="1233169"/>
                <a:gridCol w="1222375"/>
                <a:gridCol w="724534"/>
                <a:gridCol w="5258434"/>
              </a:tblGrid>
              <a:tr h="239395">
                <a:tc>
                  <a:txBody>
                    <a:bodyPr wrap="square"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序号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2098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1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影院编</a:t>
                      </a:r>
                      <a:r>
                        <a:rPr sz="10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1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影院名称（对外名称</a:t>
                      </a:r>
                      <a:r>
                        <a:rPr sz="10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省份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1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影厅数</a:t>
                      </a:r>
                      <a:r>
                        <a:rPr sz="10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量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4953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地址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solidFill>
                      <a:srgbClr val="00AFF0"/>
                    </a:solidFill>
                  </a:tcPr>
                </a:tc>
              </a:tr>
              <a:tr h="2387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21011851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大商影城（沈阳中街新玛特店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小东路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2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号大商新玛特中街店七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21013501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中影壹加影城（大天地店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沈辽西路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27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号盛京大天地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B1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90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21013801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北联影城（沈阳积家店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道义南大街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33</a:t>
                      </a:r>
                      <a:r>
                        <a:rPr sz="1000" spc="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 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家购物中心五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91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21014001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今世界影城大东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东陵西路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37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号大东兴隆百货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楼娱乐广场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近黎明文化宫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92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21014901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沈阳大商影城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千盛店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长江街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99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号千盛购物中心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楼大商影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93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21015601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沈阳大商影城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黄海路店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)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黄海路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45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号大商新玛特购物广场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7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94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21016101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今世界影城（奥莱店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营盘街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5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号（盛京大奥莱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B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座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95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21016901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映画影院（信悦汇店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塔湾街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11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号信悦汇五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96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21100801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辽阳灯塔智新影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大商家四楼智新影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院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97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21120161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铁岭市银州区中影中数影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铁岭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哥伦布广场一号楼三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98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21080181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中影超达影城（义乌真实惠店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营口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新生活广场三</a:t>
                      </a:r>
                      <a:r>
                        <a:rPr sz="1000" spc="-6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99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21080241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营口中影艺泰影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营口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金牛山大街东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28-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甲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7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100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21080311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中影超达影城（熊岳大商汇店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营口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熊岳镇大商汇时尚购物广场五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21080501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中影超达影城（红旺广场店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营口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平安大街红海路南红旺购物广场</a:t>
                      </a:r>
                      <a:r>
                        <a:rPr sz="1000" spc="-25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5F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102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21080271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中影超达影城（好又多店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营口市鲅鱼圈</a:t>
                      </a:r>
                      <a:r>
                        <a:rPr sz="1000" spc="-6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区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25-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鸿基海岸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D1#</a:t>
                      </a:r>
                      <a:r>
                        <a:rPr sz="1000" spc="-2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楼超市三层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103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21020661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中影瑞沃影城（赠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小时免费停车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27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大连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泉水街道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R1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区瑞沃广场三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104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21110281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中影好享莱国际影城（双台子店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27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盘锦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渤海路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207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105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21011071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映视界华影国际影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27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地中海万家福生活广场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106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21011751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沈阳乐影影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27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经济技术开发区沧海路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8-83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号（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18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门</a:t>
                      </a: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r>
                        <a:rPr sz="1000" spc="-25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3F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107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21011841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沈阳江楠影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27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长江街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60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号苏宁易购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5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108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21011861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中影皇嘉电影城（免费停车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小时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27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沈阳市沈河区北中街路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116</a:t>
                      </a: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 盛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京龙</a:t>
                      </a:r>
                      <a:r>
                        <a:rPr sz="1000" spc="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 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楼西</a:t>
                      </a: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区 皇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嘉电影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109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21011891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凯歌影城（免费停车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小时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27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长白二街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3-2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110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21011911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C&amp;C</a:t>
                      </a: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影城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27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沈阳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建设中路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52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号（保工街地铁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B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口）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TX-52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生活广场二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111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21080031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友嘉国际影城（原恒大绿洲店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27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辽宁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营口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盼盼路南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64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-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甲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54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112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15030301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赤峰市红旗剧</a:t>
                      </a:r>
                      <a:r>
                        <a:rPr sz="1000" spc="-6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场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27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内蒙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古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赤峰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哈达街中段红旗大厦地下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113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15103171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星系新天地影城（龙凤新天地店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27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内蒙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古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呼伦贝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尔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内蒙古自治区呼伦贝尔市海拉尔区河东胜利大街龙凤新天地四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114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15041316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金街国际数字影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院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27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内蒙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古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通辽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甘旗卡镇铁东富源小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区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115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15041476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中影冠军影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1727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内蒙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古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通辽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库伦镇阿利坦商贸中心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14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号商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铺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116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37157011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邹平新玛特大商影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362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山东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滨州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淄博商厦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4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1280795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280795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280795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80795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280795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280795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280795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280795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280795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280795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280795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280795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280795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280795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280795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280795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280795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280795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280795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280795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280795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280795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280795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280795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280795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280795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280795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280795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280795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280795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246630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246630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246630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246630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246630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246630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246630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246630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246630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246630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246630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246630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246630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246630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246630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246630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246630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2246630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246630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246630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246630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246630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246630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246630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246630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2246630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2246630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2246630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2246630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2246630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584950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584950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6584950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6584950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6584950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6584950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6584950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6584950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6584950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6584950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6584950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6584950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6584950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6584950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6584950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6584950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6584950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6584950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6584950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6584950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6584950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6584950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6584950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6584950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6584950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6584950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6584950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6584950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6584950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6584950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7294880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7294880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7294880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7294880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7294880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7294880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7294880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7294880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7294880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7294880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7294880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7294880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7294880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7294880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7294880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7294880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7294880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7294880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7294880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7294880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7294880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7294880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7294880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7294880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7294880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7294880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7294880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7294880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7294880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7294880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8573135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8573135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8573135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8573135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8573135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8573135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8573135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8573135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8573135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8573135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8573135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8573135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8573135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8573135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8573135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8573135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8573135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8573135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8573135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8573135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8573135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8573135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8573135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8573135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8573135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8573135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8573135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8573135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8573135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8573135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9307195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9307195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9307195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9307195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9307195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9307195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9307195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9307195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9307195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9307195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9307195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9307195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9307195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9307195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9307195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9307195" y="53225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9307195" y="55664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9307195" y="581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9307195" y="60540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9307195" y="62979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9307195" y="65417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9307195" y="67856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9307195" y="69989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9307195" y="72428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9307195" y="748665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9307195" y="7730490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9307195" y="79743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9307195" y="82181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9307195" y="84620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9307195" y="86753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6909" y="414019"/>
            <a:ext cx="1859914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sz="3600" spc="-30">
                <a:solidFill>
                  <a:srgbClr val="0090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院线点位</a:t>
            </a:r>
            <a:endParaRPr lang="zh-CN" sz="3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83259" y="1688464"/>
          <a:ext cx="13842364" cy="71812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1980"/>
                <a:gridCol w="1410334"/>
                <a:gridCol w="3423285"/>
                <a:gridCol w="1218565"/>
                <a:gridCol w="1158240"/>
                <a:gridCol w="755650"/>
                <a:gridCol w="5257800"/>
              </a:tblGrid>
              <a:tr h="239395">
                <a:tc>
                  <a:txBody>
                    <a:bodyPr wrap="square"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序号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2098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1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影院编</a:t>
                      </a:r>
                      <a:r>
                        <a:rPr sz="10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1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影院名称（对外名称</a:t>
                      </a:r>
                      <a:r>
                        <a:rPr sz="10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R="2679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省份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122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1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影厅数</a:t>
                      </a:r>
                      <a:r>
                        <a:rPr sz="1000" b="1" spc="-5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量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solidFill>
                      <a:srgbClr val="00AF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4953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3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地址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solidFill>
                      <a:srgbClr val="00AFF0"/>
                    </a:solidFill>
                  </a:tcPr>
                </a:tc>
              </a:tr>
              <a:tr h="2387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117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37147141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菏泽魔影影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79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山东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菏泽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19050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2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青年路与迎宾路交叉路口西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300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米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118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37147271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定陶创美影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79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山东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菏泽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2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定陶区陶都新韵北区南门口华方超市东墙中间的东门处上四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119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37077361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汇鑫国际影城（金乡金都购物广场店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79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山东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济宁市金乡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县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2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奎星路与金城路交汇处东南角金都购物广场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5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楼东北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角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120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37033701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艺佳电影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79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山东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青岛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319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正阳路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136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号家佳源三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121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37037291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青岛大商影城（香港中路店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79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山东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青岛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2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香港中路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69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号麦凯乐八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122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37067031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青州泰和国际影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79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山东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潍坊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2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驼山中路青都国际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A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座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123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37067101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大学城汇金电影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79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山东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潍坊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2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望留街道汇金街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B4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栋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18-</a:t>
                      </a:r>
                      <a:r>
                        <a:rPr sz="1000" spc="-25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21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124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37067181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潍坊创美国际影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79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山东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潍坊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2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山东省潍坊市奎文区北宫街佳乐家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楼创美国际影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125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37067221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蓝色畅想影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79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山东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潍坊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2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滨海经济开发区央子街道智慧北二街以西、创新桥以北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B4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栋楼蓝色畅想影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126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37067361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中影北方国际影城（寒亭店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79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山东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潍坊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2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益新街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777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号佳乐家超市四楼东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段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127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37067401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寿光市中晟国际影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79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山东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潍坊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2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圣城街道渤海路中段世纪广场北邻昌鸿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·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新达城综合体北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侧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128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37067461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中影北方国际影城茂街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店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79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山东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潍坊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319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清池街道商城社区茂街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3-6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号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129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37047031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淄博大商影城（新玛特店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679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山东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淄博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2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中润大道与世纪路交叉口新玛特三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楼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  <a:tr h="2393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130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L w="19050">
                      <a:solidFill>
                        <a:srgbClr val="4471C4"/>
                      </a:solidFill>
                      <a:prstDash val="solid"/>
                    </a:lnL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14014531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中影星辉国际影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城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R="2044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山西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省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3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太原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T w="9525">
                      <a:solidFill>
                        <a:srgbClr val="4471C4"/>
                      </a:solidFill>
                      <a:prstDash val="solid"/>
                    </a:lnT>
                    <a:lnB w="952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1225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/>
                </a:tc>
                <a:tc>
                  <a:txBody>
                    <a:bodyPr wrap="square"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1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太原市小店区康宁街与真武路东北角万马仕商贸城</a:t>
                      </a:r>
                      <a:r>
                        <a:rPr sz="1000" spc="-10">
                          <a:solidFill>
                            <a:srgbClr val="07080B"/>
                          </a:solidFill>
                          <a:latin typeface="Arial" panose="020B0604020202020204"/>
                          <a:cs typeface="Arial" panose="020B0604020202020204"/>
                        </a:rPr>
                        <a:t>7</a:t>
                      </a:r>
                      <a:r>
                        <a:rPr sz="1000" spc="-50">
                          <a:solidFill>
                            <a:srgbClr val="07080B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4130" marB="0" vert="horz">
                    <a:lnR w="19050">
                      <a:solidFill>
                        <a:srgbClr val="4471C4"/>
                      </a:solidFill>
                      <a:prstDash val="solid"/>
                    </a:lnR>
                  </a:tcPr>
                </a:tc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1280795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280795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280795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80795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280795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280795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280795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280795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280795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280795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280795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280795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280795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280795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280795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246630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246630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246630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246630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246630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246630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246630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246630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246630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246630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19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19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246630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246630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246630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246630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246630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19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19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19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19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19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584950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584950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584950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584950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584950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584950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584950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584950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584950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6584950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584950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6584950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584950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584950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584950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7294880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7294880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7294880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7294880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7294880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7294880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7294880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7294880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7294880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7294880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7294880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7294880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7294880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7294880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7294880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8573135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8573135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8573135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8573135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8573135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8573135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8573135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8573135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8573135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8573135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8573135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8573135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8573135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8573135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8573135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9307195" y="17564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9307195" y="20002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9307195" y="22136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9307195" y="245744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19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19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19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19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19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19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9307195" y="27012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9307195" y="29451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9307195" y="31889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9307195" y="34328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9307195" y="364616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9307195" y="3890009"/>
            <a:ext cx="7620" cy="160020"/>
          </a:xfrm>
          <a:custGeom>
            <a:avLst/>
            <a:gdLst/>
            <a:ahLst/>
            <a:cxnLst/>
            <a:rect l="l" t="t" r="r" b="b"/>
            <a:pathLst>
              <a:path w="7620" h="160020">
                <a:moveTo>
                  <a:pt x="7620" y="152400"/>
                </a:moveTo>
                <a:lnTo>
                  <a:pt x="0" y="152400"/>
                </a:lnTo>
                <a:lnTo>
                  <a:pt x="0" y="160020"/>
                </a:lnTo>
                <a:lnTo>
                  <a:pt x="7620" y="160020"/>
                </a:lnTo>
                <a:lnTo>
                  <a:pt x="7620" y="152400"/>
                </a:lnTo>
                <a:close/>
              </a:path>
              <a:path w="7620" h="160020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60020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60020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60020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60020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9307195" y="413384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9307195" y="437768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9307195" y="462152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9307195" y="486536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9307195" y="5109209"/>
            <a:ext cx="7620" cy="129539"/>
          </a:xfrm>
          <a:custGeom>
            <a:avLst/>
            <a:gdLst/>
            <a:ahLst/>
            <a:cxnLst/>
            <a:rect l="l" t="t" r="r" b="b"/>
            <a:pathLst>
              <a:path w="7620" h="129538">
                <a:moveTo>
                  <a:pt x="7620" y="121920"/>
                </a:moveTo>
                <a:lnTo>
                  <a:pt x="0" y="121920"/>
                </a:lnTo>
                <a:lnTo>
                  <a:pt x="0" y="129540"/>
                </a:lnTo>
                <a:lnTo>
                  <a:pt x="7620" y="129540"/>
                </a:lnTo>
                <a:lnTo>
                  <a:pt x="7620" y="121920"/>
                </a:lnTo>
                <a:close/>
              </a:path>
              <a:path w="7620" h="129538">
                <a:moveTo>
                  <a:pt x="7620" y="91440"/>
                </a:moveTo>
                <a:lnTo>
                  <a:pt x="0" y="91440"/>
                </a:lnTo>
                <a:lnTo>
                  <a:pt x="0" y="99060"/>
                </a:lnTo>
                <a:lnTo>
                  <a:pt x="7620" y="99060"/>
                </a:lnTo>
                <a:lnTo>
                  <a:pt x="7620" y="91440"/>
                </a:lnTo>
                <a:close/>
              </a:path>
              <a:path w="7620" h="129538">
                <a:moveTo>
                  <a:pt x="7620" y="60960"/>
                </a:moveTo>
                <a:lnTo>
                  <a:pt x="0" y="60960"/>
                </a:lnTo>
                <a:lnTo>
                  <a:pt x="0" y="68580"/>
                </a:lnTo>
                <a:lnTo>
                  <a:pt x="7620" y="68580"/>
                </a:lnTo>
                <a:lnTo>
                  <a:pt x="7620" y="60960"/>
                </a:lnTo>
                <a:close/>
              </a:path>
              <a:path w="7620" h="129538">
                <a:moveTo>
                  <a:pt x="7620" y="30480"/>
                </a:moveTo>
                <a:lnTo>
                  <a:pt x="0" y="30480"/>
                </a:lnTo>
                <a:lnTo>
                  <a:pt x="0" y="38100"/>
                </a:lnTo>
                <a:lnTo>
                  <a:pt x="7620" y="38100"/>
                </a:lnTo>
                <a:lnTo>
                  <a:pt x="7620" y="30480"/>
                </a:lnTo>
                <a:close/>
              </a:path>
              <a:path w="7620" h="129538">
                <a:moveTo>
                  <a:pt x="7620" y="0"/>
                </a:moveTo>
                <a:lnTo>
                  <a:pt x="0" y="0"/>
                </a:lnTo>
                <a:lnTo>
                  <a:pt x="0" y="7620"/>
                </a:lnTo>
                <a:lnTo>
                  <a:pt x="762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21.08.14"/>
  <p:tag name="AS_TITLE" val="Aspose.Slides for .NET 4.0 Client Profile"/>
  <p:tag name="AS_VERSION" val="21.8"/>
  <p:tag name="commondata" val="eyJoZGlkIjoiNjFjOGM4ODUxMjA4MmJjNmI0ZjNkZGFjOTM0OWQ4OTg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7005</Words>
  <Application>WPS 演示</Application>
  <PresentationFormat/>
  <Paragraphs>2066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7" baseType="lpstr">
      <vt:lpstr>Arial</vt:lpstr>
      <vt:lpstr>宋体</vt:lpstr>
      <vt:lpstr>Wingdings</vt:lpstr>
      <vt:lpstr>黑体</vt:lpstr>
      <vt:lpstr>Arial</vt:lpstr>
      <vt:lpstr>微软雅黑</vt:lpstr>
      <vt:lpstr>思源黑体 Bold</vt:lpstr>
      <vt:lpstr>仿宋</vt:lpstr>
      <vt:lpstr>Calibri</vt:lpstr>
      <vt:lpstr>Arial Unicode MS</vt:lpstr>
      <vt:lpstr>Wingdings</vt:lpstr>
      <vt:lpstr>Microsoft JhengHei</vt:lpstr>
      <vt:lpstr>Times New Roman</vt:lpstr>
      <vt:lpstr>新宋体</vt:lpstr>
      <vt:lpstr>Tahoma</vt:lpstr>
      <vt:lpstr>Office Theme</vt:lpstr>
      <vt:lpstr>媒体推荐书</vt:lpstr>
      <vt:lpstr>CINEMA CHAIN ADVERTISEMENTS</vt:lpstr>
      <vt:lpstr>电影映前广告</vt:lpstr>
      <vt:lpstr>媒体优势</vt:lpstr>
      <vt:lpstr>院线点位</vt:lpstr>
      <vt:lpstr>院线点位</vt:lpstr>
      <vt:lpstr>院线点位</vt:lpstr>
      <vt:lpstr>院线点位</vt:lpstr>
      <vt:lpstr>院线点位</vt:lpstr>
      <vt:lpstr>刊例价格表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～宁阳~</cp:lastModifiedBy>
  <cp:revision>17</cp:revision>
  <cp:lastPrinted>2026-01-16T12:35:00Z</cp:lastPrinted>
  <dcterms:created xsi:type="dcterms:W3CDTF">2026-01-16T12:35:00Z</dcterms:created>
  <dcterms:modified xsi:type="dcterms:W3CDTF">2026-07-17T02:48:50Z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7BDA3DEBC82F4C6A9953F7BDAA12F366_13</vt:lpwstr>
  </property>
  <property fmtid="{D5CDD505-2E9C-101B-9397-08002B2CF9AE}" pid="3" name="KSOProductBuildVer">
    <vt:lpwstr>2052-12.1.0.26895</vt:lpwstr>
  </property>
</Properties>
</file>