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1700" r:id="rId3"/>
    <p:sldId id="258" r:id="rId4"/>
    <p:sldId id="272" r:id="rId5"/>
    <p:sldId id="1702" r:id="rId6"/>
    <p:sldId id="301" r:id="rId7"/>
    <p:sldId id="304" r:id="rId8"/>
    <p:sldId id="273" r:id="rId9"/>
    <p:sldId id="306" r:id="rId10"/>
    <p:sldId id="1627" r:id="rId11"/>
    <p:sldId id="274" r:id="rId12"/>
    <p:sldId id="1628" r:id="rId13"/>
    <p:sldId id="1695" r:id="rId14"/>
    <p:sldId id="1701" r:id="rId15"/>
    <p:sldId id="297" r:id="rId16"/>
    <p:sldId id="261" r:id="rId17"/>
  </p:sldIdLst>
  <p:sldSz cx="12192000" cy="6858000"/>
  <p:notesSz cx="6858000" cy="9144000"/>
  <p:custDataLst>
    <p:tags r:id="rId1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D61"/>
    <a:srgbClr val="676860"/>
    <a:srgbClr val="DB1803"/>
    <a:srgbClr val="FC4936"/>
    <a:srgbClr val="C00411"/>
    <a:srgbClr val="E74F4B"/>
    <a:srgbClr val="455583"/>
    <a:srgbClr val="CF16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FC1CDB9-9114-43B0-AA2E-CBC3E61A4A9B}" type="datetimeFigureOut">
              <a:rPr lang="zh-CN" altLang="en-US"/>
              <a:pPr>
                <a:defRPr/>
              </a:pPr>
              <a:t>2020/12/7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4317C88-8938-44B7-B84E-607E884E85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9"/>
          <p:cNvGrpSpPr>
            <a:grpSpLocks/>
          </p:cNvGrpSpPr>
          <p:nvPr userDrawn="1"/>
        </p:nvGrpSpPr>
        <p:grpSpPr bwMode="auto">
          <a:xfrm>
            <a:off x="-12700" y="4794250"/>
            <a:ext cx="12204700" cy="2063750"/>
            <a:chOff x="-12088" y="4794394"/>
            <a:chExt cx="12204089" cy="2063607"/>
          </a:xfrm>
        </p:grpSpPr>
        <p:sp>
          <p:nvSpPr>
            <p:cNvPr id="7" name="任意多边形: 形状 51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554622" y="4943609"/>
              <a:ext cx="11637379" cy="1914392"/>
            </a:xfrm>
            <a:custGeom>
              <a:avLst/>
              <a:gdLst>
                <a:gd name="connsiteX0" fmla="*/ 8612903 w 11637418"/>
                <a:gd name="connsiteY0" fmla="*/ 0 h 1915168"/>
                <a:gd name="connsiteX1" fmla="*/ 11637418 w 11637418"/>
                <a:gd name="connsiteY1" fmla="*/ 1581105 h 1915168"/>
                <a:gd name="connsiteX2" fmla="*/ 11637418 w 11637418"/>
                <a:gd name="connsiteY2" fmla="*/ 1915168 h 1915168"/>
                <a:gd name="connsiteX3" fmla="*/ 0 w 11637418"/>
                <a:gd name="connsiteY3" fmla="*/ 1915168 h 19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7418" h="1915168">
                  <a:moveTo>
                    <a:pt x="8612903" y="0"/>
                  </a:moveTo>
                  <a:lnTo>
                    <a:pt x="11637418" y="1581105"/>
                  </a:lnTo>
                  <a:lnTo>
                    <a:pt x="11637418" y="1915168"/>
                  </a:lnTo>
                  <a:lnTo>
                    <a:pt x="0" y="191516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34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8" name="任意多边形: 形状 53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335558" y="4794394"/>
              <a:ext cx="11856443" cy="2063607"/>
            </a:xfrm>
            <a:custGeom>
              <a:avLst/>
              <a:gdLst>
                <a:gd name="connsiteX0" fmla="*/ 7128328 w 11856904"/>
                <a:gd name="connsiteY0" fmla="*/ 0 h 2063607"/>
                <a:gd name="connsiteX1" fmla="*/ 11856904 w 11856904"/>
                <a:gd name="connsiteY1" fmla="*/ 1832069 h 2063607"/>
                <a:gd name="connsiteX2" fmla="*/ 11856904 w 11856904"/>
                <a:gd name="connsiteY2" fmla="*/ 2063607 h 2063607"/>
                <a:gd name="connsiteX3" fmla="*/ 0 w 11856904"/>
                <a:gd name="connsiteY3" fmla="*/ 2063607 h 206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6904" h="2063607">
                  <a:moveTo>
                    <a:pt x="7128328" y="0"/>
                  </a:moveTo>
                  <a:lnTo>
                    <a:pt x="11856904" y="1832069"/>
                  </a:lnTo>
                  <a:lnTo>
                    <a:pt x="11856904" y="2063607"/>
                  </a:lnTo>
                  <a:lnTo>
                    <a:pt x="0" y="206360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7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任意多边形: 形状 55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138717" y="4848365"/>
              <a:ext cx="12053284" cy="2009636"/>
            </a:xfrm>
            <a:custGeom>
              <a:avLst/>
              <a:gdLst>
                <a:gd name="connsiteX0" fmla="*/ 5073792 w 12052680"/>
                <a:gd name="connsiteY0" fmla="*/ 0 h 2010168"/>
                <a:gd name="connsiteX1" fmla="*/ 12052680 w 12052680"/>
                <a:gd name="connsiteY1" fmla="*/ 1869250 h 2010168"/>
                <a:gd name="connsiteX2" fmla="*/ 12052680 w 12052680"/>
                <a:gd name="connsiteY2" fmla="*/ 2010168 h 2010168"/>
                <a:gd name="connsiteX3" fmla="*/ 0 w 12052680"/>
                <a:gd name="connsiteY3" fmla="*/ 2010168 h 20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2680" h="2010168">
                  <a:moveTo>
                    <a:pt x="5073792" y="0"/>
                  </a:moveTo>
                  <a:lnTo>
                    <a:pt x="12052680" y="1869250"/>
                  </a:lnTo>
                  <a:lnTo>
                    <a:pt x="12052680" y="2010168"/>
                  </a:lnTo>
                  <a:lnTo>
                    <a:pt x="0" y="2010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0" name="任意多边形: 形状 57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-12088" y="5275374"/>
              <a:ext cx="12204089" cy="1582627"/>
            </a:xfrm>
            <a:custGeom>
              <a:avLst/>
              <a:gdLst>
                <a:gd name="connsiteX0" fmla="*/ 2856139 w 12204089"/>
                <a:gd name="connsiteY0" fmla="*/ 0 h 1582668"/>
                <a:gd name="connsiteX1" fmla="*/ 12204089 w 12204089"/>
                <a:gd name="connsiteY1" fmla="*/ 1521377 h 1582668"/>
                <a:gd name="connsiteX2" fmla="*/ 12204089 w 12204089"/>
                <a:gd name="connsiteY2" fmla="*/ 1582668 h 1582668"/>
                <a:gd name="connsiteX3" fmla="*/ 0 w 12204089"/>
                <a:gd name="connsiteY3" fmla="*/ 1582668 h 158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4089" h="1582668">
                  <a:moveTo>
                    <a:pt x="2856139" y="0"/>
                  </a:moveTo>
                  <a:lnTo>
                    <a:pt x="12204089" y="1521377"/>
                  </a:lnTo>
                  <a:lnTo>
                    <a:pt x="12204089" y="1582668"/>
                  </a:lnTo>
                  <a:lnTo>
                    <a:pt x="0" y="1582668"/>
                  </a:lnTo>
                  <a:close/>
                </a:path>
              </a:pathLst>
            </a:custGeom>
            <a:solidFill>
              <a:schemeClr val="accent1">
                <a:alpha val="71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  <p:grpSp>
        <p:nvGrpSpPr>
          <p:cNvPr id="11" name="组合 58"/>
          <p:cNvGrpSpPr>
            <a:grpSpLocks/>
          </p:cNvGrpSpPr>
          <p:nvPr userDrawn="1"/>
        </p:nvGrpSpPr>
        <p:grpSpPr bwMode="auto">
          <a:xfrm>
            <a:off x="7778750" y="0"/>
            <a:ext cx="4413250" cy="3498850"/>
            <a:chOff x="7778078" y="0"/>
            <a:chExt cx="4413923" cy="3499502"/>
          </a:xfrm>
        </p:grpSpPr>
        <p:sp>
          <p:nvSpPr>
            <p:cNvPr id="14" name="任意多边形: 形状 41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778078" y="0"/>
              <a:ext cx="4413923" cy="3499502"/>
            </a:xfrm>
            <a:custGeom>
              <a:avLst/>
              <a:gdLst>
                <a:gd name="connsiteX0" fmla="*/ 0 w 4413922"/>
                <a:gd name="connsiteY0" fmla="*/ 0 h 3499501"/>
                <a:gd name="connsiteX1" fmla="*/ 4413922 w 4413922"/>
                <a:gd name="connsiteY1" fmla="*/ 0 h 3499501"/>
                <a:gd name="connsiteX2" fmla="*/ 4413922 w 4413922"/>
                <a:gd name="connsiteY2" fmla="*/ 3499501 h 349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3922" h="3499501">
                  <a:moveTo>
                    <a:pt x="0" y="0"/>
                  </a:moveTo>
                  <a:lnTo>
                    <a:pt x="4413922" y="0"/>
                  </a:lnTo>
                  <a:lnTo>
                    <a:pt x="4413922" y="34995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34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5" name="任意多边形: 形状 39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20948" y="0"/>
              <a:ext cx="4371053" cy="2992996"/>
            </a:xfrm>
            <a:custGeom>
              <a:avLst/>
              <a:gdLst>
                <a:gd name="connsiteX0" fmla="*/ 0 w 4370872"/>
                <a:gd name="connsiteY0" fmla="*/ 0 h 2993432"/>
                <a:gd name="connsiteX1" fmla="*/ 4370872 w 4370872"/>
                <a:gd name="connsiteY1" fmla="*/ 0 h 2993432"/>
                <a:gd name="connsiteX2" fmla="*/ 4370872 w 4370872"/>
                <a:gd name="connsiteY2" fmla="*/ 2993432 h 299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70872" h="2993432">
                  <a:moveTo>
                    <a:pt x="0" y="0"/>
                  </a:moveTo>
                  <a:lnTo>
                    <a:pt x="4370872" y="0"/>
                  </a:lnTo>
                  <a:lnTo>
                    <a:pt x="4370872" y="299343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6" name="任意多边形: 形状 37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89220" y="0"/>
              <a:ext cx="4302781" cy="2419801"/>
            </a:xfrm>
            <a:custGeom>
              <a:avLst/>
              <a:gdLst>
                <a:gd name="connsiteX0" fmla="*/ 0 w 4302111"/>
                <a:gd name="connsiteY0" fmla="*/ 0 h 2419939"/>
                <a:gd name="connsiteX1" fmla="*/ 4302111 w 4302111"/>
                <a:gd name="connsiteY1" fmla="*/ 0 h 2419939"/>
                <a:gd name="connsiteX2" fmla="*/ 4302111 w 4302111"/>
                <a:gd name="connsiteY2" fmla="*/ 2419939 h 241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02111" h="2419939">
                  <a:moveTo>
                    <a:pt x="0" y="0"/>
                  </a:moveTo>
                  <a:lnTo>
                    <a:pt x="4302111" y="0"/>
                  </a:lnTo>
                  <a:lnTo>
                    <a:pt x="4302111" y="241993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7" name="任意多边形: 形状 35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986073" y="0"/>
              <a:ext cx="4205928" cy="1895828"/>
            </a:xfrm>
            <a:custGeom>
              <a:avLst/>
              <a:gdLst>
                <a:gd name="connsiteX0" fmla="*/ 0 w 4206644"/>
                <a:gd name="connsiteY0" fmla="*/ 0 h 1895952"/>
                <a:gd name="connsiteX1" fmla="*/ 4206644 w 4206644"/>
                <a:gd name="connsiteY1" fmla="*/ 0 h 1895952"/>
                <a:gd name="connsiteX2" fmla="*/ 4206644 w 4206644"/>
                <a:gd name="connsiteY2" fmla="*/ 1895952 h 189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06644" h="1895952">
                  <a:moveTo>
                    <a:pt x="0" y="0"/>
                  </a:moveTo>
                  <a:lnTo>
                    <a:pt x="4206644" y="0"/>
                  </a:lnTo>
                  <a:lnTo>
                    <a:pt x="4206644" y="1895952"/>
                  </a:lnTo>
                  <a:close/>
                </a:path>
              </a:pathLst>
            </a:custGeom>
            <a:solidFill>
              <a:schemeClr val="accent1">
                <a:alpha val="71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9801" name="副标题 2"/>
          <p:cNvSpPr>
            <a:spLocks noGrp="1"/>
          </p:cNvSpPr>
          <p:nvPr>
            <p:ph type="subTitle" idx="1"/>
          </p:nvPr>
        </p:nvSpPr>
        <p:spPr>
          <a:xfrm>
            <a:off x="669925" y="2150019"/>
            <a:ext cx="4423002" cy="55879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9802" name="标题 1"/>
          <p:cNvSpPr>
            <a:spLocks noGrp="1"/>
          </p:cNvSpPr>
          <p:nvPr>
            <p:ph type="ctrTitle"/>
          </p:nvPr>
        </p:nvSpPr>
        <p:spPr>
          <a:xfrm>
            <a:off x="669925" y="1320800"/>
            <a:ext cx="4423002" cy="698591"/>
          </a:xfr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文本占位符 13"/>
          <p:cNvSpPr>
            <a:spLocks noGrp="1"/>
          </p:cNvSpPr>
          <p:nvPr>
            <p:ph type="body" sz="quarter" idx="10"/>
          </p:nvPr>
        </p:nvSpPr>
        <p:spPr>
          <a:xfrm>
            <a:off x="669925" y="3189949"/>
            <a:ext cx="2045144" cy="248371"/>
          </a:xfrm>
        </p:spPr>
        <p:txBody>
          <a:bodyPr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3"/>
          <p:cNvSpPr>
            <a:spLocks noGrp="1"/>
          </p:cNvSpPr>
          <p:nvPr>
            <p:ph type="body" sz="quarter" idx="11"/>
          </p:nvPr>
        </p:nvSpPr>
        <p:spPr>
          <a:xfrm>
            <a:off x="669925" y="3453845"/>
            <a:ext cx="2045144" cy="248371"/>
          </a:xfrm>
        </p:spPr>
        <p:txBody>
          <a:bodyPr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8"/>
          <p:cNvGrpSpPr>
            <a:grpSpLocks/>
          </p:cNvGrpSpPr>
          <p:nvPr userDrawn="1"/>
        </p:nvGrpSpPr>
        <p:grpSpPr bwMode="auto">
          <a:xfrm flipV="1">
            <a:off x="8256588" y="-15875"/>
            <a:ext cx="3935412" cy="6873875"/>
            <a:chOff x="7778078" y="0"/>
            <a:chExt cx="4413923" cy="3499502"/>
          </a:xfrm>
        </p:grpSpPr>
        <p:sp>
          <p:nvSpPr>
            <p:cNvPr id="5" name="任意多边形: 形状 9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778078" y="0"/>
              <a:ext cx="4413923" cy="3499502"/>
            </a:xfrm>
            <a:custGeom>
              <a:avLst/>
              <a:gdLst>
                <a:gd name="connsiteX0" fmla="*/ 0 w 4413922"/>
                <a:gd name="connsiteY0" fmla="*/ 0 h 3499501"/>
                <a:gd name="connsiteX1" fmla="*/ 4413922 w 4413922"/>
                <a:gd name="connsiteY1" fmla="*/ 0 h 3499501"/>
                <a:gd name="connsiteX2" fmla="*/ 4413922 w 4413922"/>
                <a:gd name="connsiteY2" fmla="*/ 3499501 h 349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3922" h="3499501">
                  <a:moveTo>
                    <a:pt x="0" y="0"/>
                  </a:moveTo>
                  <a:lnTo>
                    <a:pt x="4413922" y="0"/>
                  </a:lnTo>
                  <a:lnTo>
                    <a:pt x="4413922" y="34995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34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6" name="任意多边形: 形状 10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20811" y="0"/>
              <a:ext cx="4371190" cy="2993569"/>
            </a:xfrm>
            <a:custGeom>
              <a:avLst/>
              <a:gdLst>
                <a:gd name="connsiteX0" fmla="*/ 0 w 4370872"/>
                <a:gd name="connsiteY0" fmla="*/ 0 h 2993432"/>
                <a:gd name="connsiteX1" fmla="*/ 4370872 w 4370872"/>
                <a:gd name="connsiteY1" fmla="*/ 0 h 2993432"/>
                <a:gd name="connsiteX2" fmla="*/ 4370872 w 4370872"/>
                <a:gd name="connsiteY2" fmla="*/ 2993432 h 299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70872" h="2993432">
                  <a:moveTo>
                    <a:pt x="0" y="0"/>
                  </a:moveTo>
                  <a:lnTo>
                    <a:pt x="4370872" y="0"/>
                  </a:lnTo>
                  <a:lnTo>
                    <a:pt x="4370872" y="299343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7" name="任意多边形: 形状 11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90251" y="0"/>
              <a:ext cx="4301750" cy="2419748"/>
            </a:xfrm>
            <a:custGeom>
              <a:avLst/>
              <a:gdLst>
                <a:gd name="connsiteX0" fmla="*/ 0 w 4302111"/>
                <a:gd name="connsiteY0" fmla="*/ 0 h 2419939"/>
                <a:gd name="connsiteX1" fmla="*/ 4302111 w 4302111"/>
                <a:gd name="connsiteY1" fmla="*/ 0 h 2419939"/>
                <a:gd name="connsiteX2" fmla="*/ 4302111 w 4302111"/>
                <a:gd name="connsiteY2" fmla="*/ 2419939 h 241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02111" h="2419939">
                  <a:moveTo>
                    <a:pt x="0" y="0"/>
                  </a:moveTo>
                  <a:lnTo>
                    <a:pt x="4302111" y="0"/>
                  </a:lnTo>
                  <a:lnTo>
                    <a:pt x="4302111" y="241993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8" name="任意多边形: 形状 12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984619" y="0"/>
              <a:ext cx="4207382" cy="1896035"/>
            </a:xfrm>
            <a:custGeom>
              <a:avLst/>
              <a:gdLst>
                <a:gd name="connsiteX0" fmla="*/ 0 w 4206644"/>
                <a:gd name="connsiteY0" fmla="*/ 0 h 1895952"/>
                <a:gd name="connsiteX1" fmla="*/ 4206644 w 4206644"/>
                <a:gd name="connsiteY1" fmla="*/ 0 h 1895952"/>
                <a:gd name="connsiteX2" fmla="*/ 4206644 w 4206644"/>
                <a:gd name="connsiteY2" fmla="*/ 1895952 h 189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06644" h="1895952">
                  <a:moveTo>
                    <a:pt x="0" y="0"/>
                  </a:moveTo>
                  <a:lnTo>
                    <a:pt x="4206644" y="0"/>
                  </a:lnTo>
                  <a:lnTo>
                    <a:pt x="4206644" y="1895952"/>
                  </a:lnTo>
                  <a:close/>
                </a:path>
              </a:pathLst>
            </a:custGeom>
            <a:solidFill>
              <a:schemeClr val="accent1">
                <a:alpha val="71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956131" y="2352597"/>
            <a:ext cx="4535055" cy="656792"/>
          </a:xfrm>
        </p:spPr>
        <p:txBody>
          <a:bodyPr anchor="ctr">
            <a:normAutofit/>
          </a:bodyPr>
          <a:lstStyle>
            <a:lvl1pPr algn="ctr">
              <a:defRPr sz="2400" b="1">
                <a:solidFill>
                  <a:srgbClr val="003D6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1" name="文本占位符 2"/>
          <p:cNvSpPr>
            <a:spLocks noGrp="1"/>
          </p:cNvSpPr>
          <p:nvPr>
            <p:ph type="body" idx="1"/>
          </p:nvPr>
        </p:nvSpPr>
        <p:spPr>
          <a:xfrm>
            <a:off x="1950358" y="3233648"/>
            <a:ext cx="4546600" cy="1015623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9C2C9-BDDA-45CA-9728-9C2B26266B4B}" type="datetime1">
              <a:rPr lang="zh-CN" altLang="en-US"/>
              <a:pPr>
                <a:defRPr/>
              </a:pPr>
              <a:t>2020/12/7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FE76-9CB7-431E-B809-3C885409F0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CCF1-8256-4985-A785-8CFB47762FEF}" type="datetime1">
              <a:rPr lang="zh-CN" altLang="en-US"/>
              <a:pPr>
                <a:defRPr/>
              </a:pPr>
              <a:t>2020/12/7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9D7E7-8E25-4BA8-AADA-A7EAB7EDA0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5"/>
          <p:cNvGrpSpPr>
            <a:grpSpLocks/>
          </p:cNvGrpSpPr>
          <p:nvPr userDrawn="1"/>
        </p:nvGrpSpPr>
        <p:grpSpPr bwMode="auto">
          <a:xfrm flipH="1">
            <a:off x="0" y="0"/>
            <a:ext cx="3894138" cy="3087688"/>
            <a:chOff x="7778078" y="0"/>
            <a:chExt cx="4413923" cy="3499502"/>
          </a:xfrm>
        </p:grpSpPr>
        <p:sp>
          <p:nvSpPr>
            <p:cNvPr id="6" name="任意多边形: 形状 16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778078" y="0"/>
              <a:ext cx="4413923" cy="3499502"/>
            </a:xfrm>
            <a:custGeom>
              <a:avLst/>
              <a:gdLst>
                <a:gd name="connsiteX0" fmla="*/ 0 w 4413922"/>
                <a:gd name="connsiteY0" fmla="*/ 0 h 3499501"/>
                <a:gd name="connsiteX1" fmla="*/ 4413922 w 4413922"/>
                <a:gd name="connsiteY1" fmla="*/ 0 h 3499501"/>
                <a:gd name="connsiteX2" fmla="*/ 4413922 w 4413922"/>
                <a:gd name="connsiteY2" fmla="*/ 3499501 h 349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3922" h="3499501">
                  <a:moveTo>
                    <a:pt x="0" y="0"/>
                  </a:moveTo>
                  <a:lnTo>
                    <a:pt x="4413922" y="0"/>
                  </a:lnTo>
                  <a:lnTo>
                    <a:pt x="4413922" y="34995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34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7" name="任意多边形: 形状 18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21264" y="0"/>
              <a:ext cx="4370737" cy="2993918"/>
            </a:xfrm>
            <a:custGeom>
              <a:avLst/>
              <a:gdLst>
                <a:gd name="connsiteX0" fmla="*/ 0 w 4370872"/>
                <a:gd name="connsiteY0" fmla="*/ 0 h 2993432"/>
                <a:gd name="connsiteX1" fmla="*/ 4370872 w 4370872"/>
                <a:gd name="connsiteY1" fmla="*/ 0 h 2993432"/>
                <a:gd name="connsiteX2" fmla="*/ 4370872 w 4370872"/>
                <a:gd name="connsiteY2" fmla="*/ 2993432 h 299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70872" h="2993432">
                  <a:moveTo>
                    <a:pt x="0" y="0"/>
                  </a:moveTo>
                  <a:lnTo>
                    <a:pt x="4370872" y="0"/>
                  </a:lnTo>
                  <a:lnTo>
                    <a:pt x="4370872" y="299343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8" name="任意多边形: 形状 20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889641" y="0"/>
              <a:ext cx="4302360" cy="2419964"/>
            </a:xfrm>
            <a:custGeom>
              <a:avLst/>
              <a:gdLst>
                <a:gd name="connsiteX0" fmla="*/ 0 w 4302111"/>
                <a:gd name="connsiteY0" fmla="*/ 0 h 2419939"/>
                <a:gd name="connsiteX1" fmla="*/ 4302111 w 4302111"/>
                <a:gd name="connsiteY1" fmla="*/ 0 h 2419939"/>
                <a:gd name="connsiteX2" fmla="*/ 4302111 w 4302111"/>
                <a:gd name="connsiteY2" fmla="*/ 2419939 h 241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02111" h="2419939">
                  <a:moveTo>
                    <a:pt x="0" y="0"/>
                  </a:moveTo>
                  <a:lnTo>
                    <a:pt x="4302111" y="0"/>
                  </a:lnTo>
                  <a:lnTo>
                    <a:pt x="4302111" y="241993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9" name="任意多边形: 形状 23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7985009" y="0"/>
              <a:ext cx="4206992" cy="1896388"/>
            </a:xfrm>
            <a:custGeom>
              <a:avLst/>
              <a:gdLst>
                <a:gd name="connsiteX0" fmla="*/ 0 w 4206644"/>
                <a:gd name="connsiteY0" fmla="*/ 0 h 1895952"/>
                <a:gd name="connsiteX1" fmla="*/ 4206644 w 4206644"/>
                <a:gd name="connsiteY1" fmla="*/ 0 h 1895952"/>
                <a:gd name="connsiteX2" fmla="*/ 4206644 w 4206644"/>
                <a:gd name="connsiteY2" fmla="*/ 1895952 h 189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06644" h="1895952">
                  <a:moveTo>
                    <a:pt x="0" y="0"/>
                  </a:moveTo>
                  <a:lnTo>
                    <a:pt x="4206644" y="0"/>
                  </a:lnTo>
                  <a:lnTo>
                    <a:pt x="4206644" y="1895952"/>
                  </a:lnTo>
                  <a:close/>
                </a:path>
              </a:pathLst>
            </a:custGeom>
            <a:solidFill>
              <a:schemeClr val="accent1">
                <a:alpha val="71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grpSp>
        <p:nvGrpSpPr>
          <p:cNvPr id="10" name="组合 24"/>
          <p:cNvGrpSpPr>
            <a:grpSpLocks/>
          </p:cNvGrpSpPr>
          <p:nvPr userDrawn="1"/>
        </p:nvGrpSpPr>
        <p:grpSpPr bwMode="auto">
          <a:xfrm flipH="1">
            <a:off x="-12700" y="4291013"/>
            <a:ext cx="12204700" cy="2566987"/>
            <a:chOff x="-12088" y="4794394"/>
            <a:chExt cx="12204089" cy="2063607"/>
          </a:xfrm>
        </p:grpSpPr>
        <p:sp>
          <p:nvSpPr>
            <p:cNvPr id="11" name="任意多边形: 形状 25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554621" y="4942433"/>
              <a:ext cx="11637380" cy="1915568"/>
            </a:xfrm>
            <a:custGeom>
              <a:avLst/>
              <a:gdLst>
                <a:gd name="connsiteX0" fmla="*/ 8612903 w 11637418"/>
                <a:gd name="connsiteY0" fmla="*/ 0 h 1915168"/>
                <a:gd name="connsiteX1" fmla="*/ 11637418 w 11637418"/>
                <a:gd name="connsiteY1" fmla="*/ 1581105 h 1915168"/>
                <a:gd name="connsiteX2" fmla="*/ 11637418 w 11637418"/>
                <a:gd name="connsiteY2" fmla="*/ 1915168 h 1915168"/>
                <a:gd name="connsiteX3" fmla="*/ 0 w 11637418"/>
                <a:gd name="connsiteY3" fmla="*/ 1915168 h 19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37418" h="1915168">
                  <a:moveTo>
                    <a:pt x="8612903" y="0"/>
                  </a:moveTo>
                  <a:lnTo>
                    <a:pt x="11637418" y="1581105"/>
                  </a:lnTo>
                  <a:lnTo>
                    <a:pt x="11637418" y="1915168"/>
                  </a:lnTo>
                  <a:lnTo>
                    <a:pt x="0" y="191516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34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2" name="任意多边形: 形状 26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335557" y="4794394"/>
              <a:ext cx="11856444" cy="2063607"/>
            </a:xfrm>
            <a:custGeom>
              <a:avLst/>
              <a:gdLst>
                <a:gd name="connsiteX0" fmla="*/ 7128328 w 11856904"/>
                <a:gd name="connsiteY0" fmla="*/ 0 h 2063607"/>
                <a:gd name="connsiteX1" fmla="*/ 11856904 w 11856904"/>
                <a:gd name="connsiteY1" fmla="*/ 1832069 h 2063607"/>
                <a:gd name="connsiteX2" fmla="*/ 11856904 w 11856904"/>
                <a:gd name="connsiteY2" fmla="*/ 2063607 h 2063607"/>
                <a:gd name="connsiteX3" fmla="*/ 0 w 11856904"/>
                <a:gd name="connsiteY3" fmla="*/ 2063607 h 206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6904" h="2063607">
                  <a:moveTo>
                    <a:pt x="7128328" y="0"/>
                  </a:moveTo>
                  <a:lnTo>
                    <a:pt x="11856904" y="1832069"/>
                  </a:lnTo>
                  <a:lnTo>
                    <a:pt x="11856904" y="2063607"/>
                  </a:lnTo>
                  <a:lnTo>
                    <a:pt x="0" y="206360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7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6" name="任意多边形: 形状 27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138716" y="4847994"/>
              <a:ext cx="12053285" cy="2010007"/>
            </a:xfrm>
            <a:custGeom>
              <a:avLst/>
              <a:gdLst>
                <a:gd name="connsiteX0" fmla="*/ 5073792 w 12052680"/>
                <a:gd name="connsiteY0" fmla="*/ 0 h 2010168"/>
                <a:gd name="connsiteX1" fmla="*/ 12052680 w 12052680"/>
                <a:gd name="connsiteY1" fmla="*/ 1869250 h 2010168"/>
                <a:gd name="connsiteX2" fmla="*/ 12052680 w 12052680"/>
                <a:gd name="connsiteY2" fmla="*/ 2010168 h 2010168"/>
                <a:gd name="connsiteX3" fmla="*/ 0 w 12052680"/>
                <a:gd name="connsiteY3" fmla="*/ 2010168 h 20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2680" h="2010168">
                  <a:moveTo>
                    <a:pt x="5073792" y="0"/>
                  </a:moveTo>
                  <a:lnTo>
                    <a:pt x="12052680" y="1869250"/>
                  </a:lnTo>
                  <a:lnTo>
                    <a:pt x="12052680" y="2010168"/>
                  </a:lnTo>
                  <a:lnTo>
                    <a:pt x="0" y="2010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7" name="任意多边形: 形状 28">
              <a:extLst>
                <a:ext uri="{FF2B5EF4-FFF2-40B4-BE49-F238E27FC236}"/>
              </a:extLst>
            </p:cNvPr>
            <p:cNvSpPr>
              <a:spLocks/>
            </p:cNvSpPr>
            <p:nvPr userDrawn="1"/>
          </p:nvSpPr>
          <p:spPr bwMode="auto">
            <a:xfrm>
              <a:off x="-12088" y="5275519"/>
              <a:ext cx="12204089" cy="1582482"/>
            </a:xfrm>
            <a:custGeom>
              <a:avLst/>
              <a:gdLst>
                <a:gd name="connsiteX0" fmla="*/ 2856139 w 12204089"/>
                <a:gd name="connsiteY0" fmla="*/ 0 h 1582668"/>
                <a:gd name="connsiteX1" fmla="*/ 12204089 w 12204089"/>
                <a:gd name="connsiteY1" fmla="*/ 1521377 h 1582668"/>
                <a:gd name="connsiteX2" fmla="*/ 12204089 w 12204089"/>
                <a:gd name="connsiteY2" fmla="*/ 1582668 h 1582668"/>
                <a:gd name="connsiteX3" fmla="*/ 0 w 12204089"/>
                <a:gd name="connsiteY3" fmla="*/ 1582668 h 158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4089" h="1582668">
                  <a:moveTo>
                    <a:pt x="2856139" y="0"/>
                  </a:moveTo>
                  <a:lnTo>
                    <a:pt x="12204089" y="1521377"/>
                  </a:lnTo>
                  <a:lnTo>
                    <a:pt x="12204089" y="1582668"/>
                  </a:lnTo>
                  <a:lnTo>
                    <a:pt x="0" y="1582668"/>
                  </a:lnTo>
                  <a:close/>
                </a:path>
              </a:pathLst>
            </a:custGeom>
            <a:solidFill>
              <a:schemeClr val="accent1">
                <a:alpha val="71000"/>
              </a:schemeClr>
            </a:soli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  <p:sp>
        <p:nvSpPr>
          <p:cNvPr id="13" name="标题 1"/>
          <p:cNvSpPr>
            <a:spLocks noGrp="1"/>
          </p:cNvSpPr>
          <p:nvPr>
            <p:ph type="ctrTitle"/>
          </p:nvPr>
        </p:nvSpPr>
        <p:spPr>
          <a:xfrm>
            <a:off x="6299591" y="1502142"/>
            <a:ext cx="3985202" cy="865136"/>
          </a:xfrm>
        </p:spPr>
        <p:txBody>
          <a:bodyPr anchor="ctr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4" name="文本占位符 62"/>
          <p:cNvSpPr>
            <a:spLocks noGrp="1"/>
          </p:cNvSpPr>
          <p:nvPr>
            <p:ph type="body" sz="quarter" idx="17"/>
          </p:nvPr>
        </p:nvSpPr>
        <p:spPr>
          <a:xfrm>
            <a:off x="6299591" y="2930176"/>
            <a:ext cx="3985202" cy="310871"/>
          </a:xfrm>
        </p:spPr>
        <p:txBody>
          <a:bodyPr rtlCol="0">
            <a:normAutofit/>
          </a:bodyPr>
          <a:lstStyle>
            <a:lvl1pPr marL="0" indent="0" algn="r">
              <a:buNone/>
              <a:defRPr lang="zh-CN" altLang="en-US" sz="16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5" name="文本占位符 62"/>
          <p:cNvSpPr>
            <a:spLocks noGrp="1"/>
          </p:cNvSpPr>
          <p:nvPr>
            <p:ph type="body" sz="quarter" idx="18"/>
          </p:nvPr>
        </p:nvSpPr>
        <p:spPr>
          <a:xfrm>
            <a:off x="6299591" y="3245810"/>
            <a:ext cx="3985202" cy="310871"/>
          </a:xfrm>
        </p:spPr>
        <p:txBody>
          <a:bodyPr rtlCol="0">
            <a:normAutofit/>
          </a:bodyPr>
          <a:lstStyle>
            <a:lvl1pPr marL="0" indent="0" algn="r">
              <a:buNone/>
              <a:defRPr lang="zh-CN" altLang="en-US" sz="16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99F2B-8EF5-4381-AA34-E664FA267BD8}" type="datetime1">
              <a:rPr lang="zh-CN" altLang="en-US"/>
              <a:pPr>
                <a:defRPr/>
              </a:pPr>
              <a:t>2020/12/7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1DB43-94C0-48CC-A0C0-98881D3A959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69925" y="0"/>
            <a:ext cx="10850563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69925" y="1123950"/>
            <a:ext cx="10850563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2263" y="6240463"/>
            <a:ext cx="1387475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ACB3A4A-03F0-47FF-BC35-D823947BBFF5}" type="datetime1">
              <a:rPr lang="zh-CN" altLang="en-US"/>
              <a:pPr>
                <a:defRPr/>
              </a:pPr>
              <a:t>2020/12/7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5" y="6240463"/>
            <a:ext cx="4140200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240463"/>
            <a:ext cx="2909888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0F72756-CCDF-4E83-9880-18BF410566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5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5" r:id="rId3"/>
    <p:sldLayoutId id="2147483654" r:id="rId4"/>
    <p:sldLayoutId id="2147483658" r:id="rId5"/>
    <p:sldLayoutId id="2147483659" r:id="rId6"/>
    <p:sldLayoutId id="2147483653" r:id="rId7"/>
  </p:sldLayoutIdLst>
  <p:hf hd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4"/>
          <p:cNvSpPr>
            <a:spLocks noChangeArrowheads="1"/>
          </p:cNvSpPr>
          <p:nvPr/>
        </p:nvSpPr>
        <p:spPr bwMode="auto">
          <a:xfrm>
            <a:off x="917575" y="576263"/>
            <a:ext cx="2530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D71703"/>
                </a:solidFill>
                <a:latin typeface="微软雅黑" pitchFamily="34" charset="-122"/>
                <a:ea typeface="微软雅黑" pitchFamily="34" charset="-122"/>
              </a:rPr>
              <a:t>随行之处  耀动品牌</a:t>
            </a:r>
          </a:p>
          <a:p>
            <a:r>
              <a:rPr lang="zh-CN" altLang="en-US" sz="2000" b="1" dirty="0">
                <a:solidFill>
                  <a:srgbClr val="D71703"/>
                </a:solidFill>
                <a:latin typeface="微软雅黑" pitchFamily="34" charset="-122"/>
                <a:ea typeface="微软雅黑" pitchFamily="34" charset="-122"/>
              </a:rPr>
              <a:t>必经之路  强制收视</a:t>
            </a:r>
          </a:p>
        </p:txBody>
      </p:sp>
      <p:sp>
        <p:nvSpPr>
          <p:cNvPr id="11279" name="文本框 3"/>
          <p:cNvSpPr txBox="1">
            <a:spLocks noChangeArrowheads="1"/>
          </p:cNvSpPr>
          <p:nvPr/>
        </p:nvSpPr>
        <p:spPr bwMode="auto">
          <a:xfrm>
            <a:off x="1022350" y="1860550"/>
            <a:ext cx="64150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城市社区</a:t>
            </a:r>
          </a:p>
          <a:p>
            <a:r>
              <a:rPr lang="zh-CN" altLang="en-US" sz="4800" b="1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人车分离护栏媒体推介</a:t>
            </a:r>
          </a:p>
        </p:txBody>
      </p:sp>
      <p:sp>
        <p:nvSpPr>
          <p:cNvPr id="11280" name="矩形 40"/>
          <p:cNvSpPr>
            <a:spLocks noChangeArrowheads="1"/>
          </p:cNvSpPr>
          <p:nvPr/>
        </p:nvSpPr>
        <p:spPr bwMode="auto">
          <a:xfrm>
            <a:off x="1123950" y="3127375"/>
            <a:ext cx="4392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40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Media for separation of people vehicles</a:t>
            </a:r>
          </a:p>
        </p:txBody>
      </p:sp>
      <p:sp>
        <p:nvSpPr>
          <p:cNvPr id="61" name="文本框 3"/>
          <p:cNvSpPr txBox="1">
            <a:spLocks noChangeArrowheads="1"/>
          </p:cNvSpPr>
          <p:nvPr/>
        </p:nvSpPr>
        <p:spPr bwMode="auto">
          <a:xfrm>
            <a:off x="1225550" y="3462338"/>
            <a:ext cx="40465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辽宁天新文化传媒有限公司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9" grpId="0"/>
      <p:bldP spid="11280" grpId="0"/>
      <p:bldP spid="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"/>
          <p:cNvSpPr>
            <a:spLocks/>
          </p:cNvSpPr>
          <p:nvPr/>
        </p:nvSpPr>
        <p:spPr bwMode="auto">
          <a:xfrm>
            <a:off x="669925" y="-42863"/>
            <a:ext cx="10850563" cy="102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defTabSz="912813">
              <a:lnSpc>
                <a:spcPct val="90000"/>
              </a:lnSpc>
            </a:pPr>
            <a:r>
              <a:rPr lang="zh-CN" altLang="en-US" sz="2800" b="1">
                <a:ea typeface="微软雅黑" pitchFamily="34" charset="-122"/>
              </a:rPr>
              <a:t>        投放分析</a:t>
            </a:r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pic>
        <p:nvPicPr>
          <p:cNvPr id="19459" name="Picture 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46188"/>
            <a:ext cx="34194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1863" y="1481138"/>
            <a:ext cx="301942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050" y="1431925"/>
            <a:ext cx="309562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/>
            </a:extLst>
          </p:cNvPr>
          <p:cNvSpPr txBox="1"/>
          <p:nvPr/>
        </p:nvSpPr>
        <p:spPr>
          <a:xfrm>
            <a:off x="10196132" y="4985797"/>
            <a:ext cx="1324356" cy="1151478"/>
          </a:xfrm>
          <a:prstGeom prst="rect">
            <a:avLst/>
          </a:prstGeom>
          <a:noFill/>
          <a:ln w="117475">
            <a:noFill/>
          </a:ln>
        </p:spPr>
        <p:txBody>
          <a:bodyPr wrap="none">
            <a:prstTxWarp prst="textPlain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/04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82" name="标题 4"/>
          <p:cNvSpPr>
            <a:spLocks/>
          </p:cNvSpPr>
          <p:nvPr/>
        </p:nvSpPr>
        <p:spPr bwMode="auto">
          <a:xfrm>
            <a:off x="584200" y="2271713"/>
            <a:ext cx="55181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2813">
              <a:lnSpc>
                <a:spcPct val="90000"/>
              </a:lnSpc>
            </a:pPr>
            <a:r>
              <a:rPr lang="zh-CN" altLang="en-US" sz="6000" b="1">
                <a:solidFill>
                  <a:srgbClr val="003D61"/>
                </a:solidFill>
                <a:ea typeface="微软雅黑" pitchFamily="34" charset="-122"/>
              </a:rPr>
              <a:t>价格与服务</a:t>
            </a:r>
            <a:endParaRPr lang="zh-CN" altLang="en-US" sz="6000">
              <a:solidFill>
                <a:srgbClr val="003D61"/>
              </a:solidFill>
              <a:ea typeface="微软雅黑" pitchFamily="34" charset="-122"/>
            </a:endParaRPr>
          </a:p>
        </p:txBody>
      </p:sp>
      <p:sp>
        <p:nvSpPr>
          <p:cNvPr id="20483" name="文本占位符 5"/>
          <p:cNvSpPr>
            <a:spLocks/>
          </p:cNvSpPr>
          <p:nvPr/>
        </p:nvSpPr>
        <p:spPr bwMode="auto">
          <a:xfrm>
            <a:off x="747713" y="3332163"/>
            <a:ext cx="45466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1450" indent="-171450" defTabSz="912813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zh-CN" altLang="en-US" b="1">
                <a:solidFill>
                  <a:srgbClr val="DB1803"/>
                </a:solidFill>
                <a:latin typeface="微软雅黑" pitchFamily="34" charset="-122"/>
                <a:ea typeface="微软雅黑" pitchFamily="34" charset="-122"/>
              </a:rPr>
              <a:t>高性价比</a:t>
            </a:r>
            <a:endParaRPr lang="en-US" altLang="zh-CN" b="1">
              <a:solidFill>
                <a:srgbClr val="DB1803"/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defTabSz="912813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r>
              <a:rPr lang="zh-CN" altLang="en-US" b="1">
                <a:solidFill>
                  <a:srgbClr val="DB1803"/>
                </a:solidFill>
                <a:latin typeface="微软雅黑" pitchFamily="34" charset="-122"/>
                <a:ea typeface="微软雅黑" pitchFamily="34" charset="-122"/>
              </a:rPr>
              <a:t>一站式服务保障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标题 1"/>
          <p:cNvSpPr>
            <a:spLocks noGrp="1"/>
          </p:cNvSpPr>
          <p:nvPr>
            <p:ph type="title"/>
          </p:nvPr>
        </p:nvSpPr>
        <p:spPr>
          <a:xfrm>
            <a:off x="669925" y="-100013"/>
            <a:ext cx="10850563" cy="1028701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 价格与服务</a:t>
            </a:r>
          </a:p>
        </p:txBody>
      </p:sp>
      <p:sp>
        <p:nvSpPr>
          <p:cNvPr id="4" name="灯片编号占位符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D4FAD-4F7B-4652-A86D-D884D222A023}" type="slidenum">
              <a:rPr lang="zh-CN" altLang="en-US"/>
              <a:pPr>
                <a:defRPr/>
              </a:pPr>
              <a:t>12</a:t>
            </a:fld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pic>
        <p:nvPicPr>
          <p:cNvPr id="21508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488" y="2163763"/>
            <a:ext cx="11250612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138613" y="1320800"/>
            <a:ext cx="3232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b="1">
                <a:solidFill>
                  <a:srgbClr val="CF16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媒体刊例价格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/>
          <p:cNvSpPr>
            <a:spLocks noGrp="1"/>
          </p:cNvSpPr>
          <p:nvPr>
            <p:ph type="title"/>
          </p:nvPr>
        </p:nvSpPr>
        <p:spPr>
          <a:xfrm>
            <a:off x="669925" y="-85725"/>
            <a:ext cx="10850563" cy="1028700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 价格与服务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8BC2A0-9806-43E7-8F15-1B74D61ECCC9}" type="slidenum">
              <a:rPr lang="zh-CN" altLang="en-US"/>
              <a:pPr>
                <a:defRPr/>
              </a:pPr>
              <a:t>13</a:t>
            </a:fld>
            <a:endParaRPr lang="zh-CN" altLang="en-US" dirty="0"/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491038" y="1989138"/>
            <a:ext cx="869950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燃烧</a:t>
            </a:r>
            <a:endParaRPr lang="en-US" altLang="zh-CN" b="1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激情</a:t>
            </a:r>
          </a:p>
        </p:txBody>
      </p:sp>
      <p:sp>
        <p:nvSpPr>
          <p:cNvPr id="32" name="矩形 31"/>
          <p:cNvSpPr/>
          <p:nvPr/>
        </p:nvSpPr>
        <p:spPr>
          <a:xfrm>
            <a:off x="7105650" y="2132013"/>
            <a:ext cx="750888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专业</a:t>
            </a:r>
            <a:endParaRPr lang="en-US" altLang="zh-CN" b="1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rPr>
              <a:t>技术</a:t>
            </a:r>
          </a:p>
        </p:txBody>
      </p:sp>
      <p:sp>
        <p:nvSpPr>
          <p:cNvPr id="19" name="椭圆 18"/>
          <p:cNvSpPr/>
          <p:nvPr/>
        </p:nvSpPr>
        <p:spPr>
          <a:xfrm>
            <a:off x="6410325" y="1970088"/>
            <a:ext cx="1352550" cy="1352550"/>
          </a:xfrm>
          <a:prstGeom prst="ellips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4184650" y="2025650"/>
            <a:ext cx="1352550" cy="1352550"/>
          </a:xfrm>
          <a:prstGeom prst="ellips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21" name="Rounded Rectangle 6"/>
          <p:cNvSpPr/>
          <p:nvPr/>
        </p:nvSpPr>
        <p:spPr>
          <a:xfrm>
            <a:off x="7346900" y="2742059"/>
            <a:ext cx="1388219" cy="1388220"/>
          </a:xfrm>
          <a:prstGeom prst="roundRect">
            <a:avLst>
              <a:gd name="adj" fmla="val 50000"/>
            </a:avLst>
          </a:prstGeom>
          <a:blipFill rotWithShape="1">
            <a:blip r:embed="rId2" cstate="print"/>
            <a:srcRect/>
            <a:stretch>
              <a:fillRect l="-23114" t="-60" r="-23114" b="-60"/>
            </a:stretch>
          </a:blip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22" name="Rounded Rectangle 7"/>
          <p:cNvSpPr/>
          <p:nvPr/>
        </p:nvSpPr>
        <p:spPr>
          <a:xfrm>
            <a:off x="3188161" y="2894087"/>
            <a:ext cx="1388220" cy="1388219"/>
          </a:xfrm>
          <a:prstGeom prst="roundRect">
            <a:avLst>
              <a:gd name="adj" fmla="val 50000"/>
            </a:avLst>
          </a:prstGeom>
          <a:blipFill rotWithShape="1">
            <a:blip r:embed="rId3" cstate="print"/>
            <a:srcRect/>
            <a:stretch>
              <a:fillRect l="-23114" t="-60" r="-23114" b="-60"/>
            </a:stretch>
          </a:blip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altLang="zh-CN">
              <a:solidFill>
                <a:srgbClr val="FFFFFF"/>
              </a:solidFill>
              <a:latin typeface="Roboto condensed"/>
              <a:ea typeface="Roboto condensed"/>
              <a:cs typeface="Roboto condensed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5095121" y="2763208"/>
            <a:ext cx="1702088" cy="170208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7" name="同心圆 2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552099" y="2045942"/>
            <a:ext cx="1562284" cy="156228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0" name="同心圆 2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967929" y="2193579"/>
            <a:ext cx="1597637" cy="159763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/>
                <a:ea typeface="宋体"/>
              </a:endParaRPr>
            </a:p>
          </p:txBody>
        </p:sp>
      </p:grpSp>
      <p:sp>
        <p:nvSpPr>
          <p:cNvPr id="22545" name="Text Box 35"/>
          <p:cNvSpPr txBox="1">
            <a:spLocks noChangeArrowheads="1"/>
          </p:cNvSpPr>
          <p:nvPr/>
        </p:nvSpPr>
        <p:spPr bwMode="auto">
          <a:xfrm>
            <a:off x="1123950" y="1366838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ea typeface="微软雅黑" pitchFamily="34" charset="-122"/>
              </a:rPr>
              <a:t>服务保障</a:t>
            </a:r>
          </a:p>
        </p:txBody>
      </p:sp>
      <p:sp>
        <p:nvSpPr>
          <p:cNvPr id="22546" name="Text Box 36"/>
          <p:cNvSpPr txBox="1">
            <a:spLocks noChangeArrowheads="1"/>
          </p:cNvSpPr>
          <p:nvPr/>
        </p:nvSpPr>
        <p:spPr bwMode="auto">
          <a:xfrm>
            <a:off x="2227263" y="2803525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ea typeface="微软雅黑" pitchFamily="34" charset="-122"/>
              </a:rPr>
              <a:t>了解需求</a:t>
            </a:r>
          </a:p>
        </p:txBody>
      </p:sp>
      <p:sp>
        <p:nvSpPr>
          <p:cNvPr id="22547" name="Text Box 37"/>
          <p:cNvSpPr txBox="1">
            <a:spLocks noChangeArrowheads="1"/>
          </p:cNvSpPr>
          <p:nvPr/>
        </p:nvSpPr>
        <p:spPr bwMode="auto">
          <a:xfrm>
            <a:off x="5391150" y="2994025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ea typeface="微软雅黑" pitchFamily="34" charset="-122"/>
              </a:rPr>
              <a:t>广告发布</a:t>
            </a:r>
          </a:p>
        </p:txBody>
      </p:sp>
      <p:sp>
        <p:nvSpPr>
          <p:cNvPr id="22548" name="Text Box 38"/>
          <p:cNvSpPr txBox="1">
            <a:spLocks noChangeArrowheads="1"/>
          </p:cNvSpPr>
          <p:nvPr/>
        </p:nvSpPr>
        <p:spPr bwMode="auto">
          <a:xfrm>
            <a:off x="4298950" y="24876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ea typeface="微软雅黑" pitchFamily="34" charset="-122"/>
              </a:rPr>
              <a:t>制定方案</a:t>
            </a:r>
          </a:p>
        </p:txBody>
      </p:sp>
      <p:sp>
        <p:nvSpPr>
          <p:cNvPr id="22549" name="Text Box 39"/>
          <p:cNvSpPr txBox="1">
            <a:spLocks noChangeArrowheads="1"/>
          </p:cNvSpPr>
          <p:nvPr/>
        </p:nvSpPr>
        <p:spPr bwMode="auto">
          <a:xfrm>
            <a:off x="8788400" y="263525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ea typeface="微软雅黑" pitchFamily="34" charset="-122"/>
              </a:rPr>
              <a:t>监测报告</a:t>
            </a:r>
          </a:p>
        </p:txBody>
      </p:sp>
      <p:sp>
        <p:nvSpPr>
          <p:cNvPr id="22550" name="Text Box 40"/>
          <p:cNvSpPr txBox="1">
            <a:spLocks noChangeArrowheads="1"/>
          </p:cNvSpPr>
          <p:nvPr/>
        </p:nvSpPr>
        <p:spPr bwMode="auto">
          <a:xfrm>
            <a:off x="6537325" y="2390775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ea typeface="微软雅黑" pitchFamily="34" charset="-122"/>
              </a:rPr>
              <a:t>服务保障</a:t>
            </a:r>
          </a:p>
        </p:txBody>
      </p:sp>
      <p:pic>
        <p:nvPicPr>
          <p:cNvPr id="22551" name="Picture 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2563" y="3360738"/>
            <a:ext cx="139065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2" name="Picture 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6825" y="5014913"/>
            <a:ext cx="103155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3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3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50"/>
                            </p:stCondLst>
                            <p:childTnLst>
                              <p:par>
                                <p:cTn id="42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50"/>
                            </p:stCondLst>
                            <p:childTnLst>
                              <p:par>
                                <p:cTn id="4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3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3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3" grpId="0"/>
      <p:bldP spid="32" grpId="0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标题 1"/>
          <p:cNvSpPr>
            <a:spLocks noGrp="1"/>
          </p:cNvSpPr>
          <p:nvPr>
            <p:ph type="title" idx="4294967295"/>
          </p:nvPr>
        </p:nvSpPr>
        <p:spPr>
          <a:xfrm>
            <a:off x="841375" y="-71438"/>
            <a:ext cx="10850563" cy="1028701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客户案例</a:t>
            </a:r>
          </a:p>
        </p:txBody>
      </p:sp>
      <p:sp>
        <p:nvSpPr>
          <p:cNvPr id="4" name="灯片编号占位符 3">
            <a:extLst>
              <a:ext uri="{FF2B5EF4-FFF2-40B4-BE49-F238E27FC236}"/>
            </a:extLst>
          </p:cNvPr>
          <p:cNvSpPr txBox="1">
            <a:spLocks noGrp="1"/>
          </p:cNvSpPr>
          <p:nvPr/>
        </p:nvSpPr>
        <p:spPr>
          <a:xfrm>
            <a:off x="8610600" y="6240463"/>
            <a:ext cx="2909888" cy="20637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8E126E2-95CB-4D43-8398-E7791E94C4D7}" type="slidenum">
              <a:rPr lang="zh-CN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zh-CN" altLang="en-US" sz="100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2563" y="2087563"/>
            <a:ext cx="39909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9088" y="1198563"/>
            <a:ext cx="38481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7500" y="3971925"/>
            <a:ext cx="381952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413" y="3986213"/>
            <a:ext cx="374332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3" y="1184275"/>
            <a:ext cx="37909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/>
          <p:cNvSpPr>
            <a:spLocks noGrp="1"/>
          </p:cNvSpPr>
          <p:nvPr>
            <p:ph type="title"/>
          </p:nvPr>
        </p:nvSpPr>
        <p:spPr>
          <a:xfrm>
            <a:off x="755650" y="-85725"/>
            <a:ext cx="10850563" cy="1028700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客户案例</a:t>
            </a:r>
          </a:p>
        </p:txBody>
      </p:sp>
      <p:sp>
        <p:nvSpPr>
          <p:cNvPr id="4" name="灯片编号占位符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99CEBB-DB46-44A8-8B5D-8505957FC991}" type="slidenum">
              <a:rPr lang="zh-CN" altLang="en-US"/>
              <a:pPr>
                <a:defRPr/>
              </a:pPr>
              <a:t>15</a:t>
            </a:fld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938" y="2005013"/>
            <a:ext cx="10260012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4"/>
          <p:cNvSpPr>
            <a:spLocks noGrp="1"/>
          </p:cNvSpPr>
          <p:nvPr>
            <p:ph type="ctrTitle"/>
          </p:nvPr>
        </p:nvSpPr>
        <p:spPr>
          <a:xfrm>
            <a:off x="6299200" y="1501775"/>
            <a:ext cx="3986213" cy="865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4800" smtClean="0"/>
              <a:t>感谢您的聆听</a:t>
            </a:r>
          </a:p>
        </p:txBody>
      </p:sp>
      <p:sp>
        <p:nvSpPr>
          <p:cNvPr id="25602" name="文本占位符 5"/>
          <p:cNvSpPr>
            <a:spLocks noGrp="1"/>
          </p:cNvSpPr>
          <p:nvPr>
            <p:ph type="body" sz="quarter" idx="17"/>
          </p:nvPr>
        </p:nvSpPr>
        <p:spPr>
          <a:xfrm>
            <a:off x="6552734" y="2855461"/>
            <a:ext cx="3986213" cy="311150"/>
          </a:xfrm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</a:pPr>
            <a:r>
              <a:rPr dirty="0" err="1"/>
              <a:t>辽宁天新文化传媒有限公司</a:t>
            </a:r>
            <a:endParaRPr dirty="0"/>
          </a:p>
          <a:p>
            <a:pPr eaLnBrk="1" hangingPunct="1">
              <a:lnSpc>
                <a:spcPct val="70000"/>
              </a:lnSpc>
            </a:pPr>
            <a:r>
              <a:rPr dirty="0" err="1"/>
              <a:t>白翼</a:t>
            </a:r>
            <a:r>
              <a:rPr dirty="0"/>
              <a:t> </a:t>
            </a:r>
            <a:r>
              <a:rPr lang="en-US" altLang="zh-CN" dirty="0"/>
              <a:t>188 4249 8111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5" name="f48ef244-3850-4800-9882-63d3c6849d33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642938" y="1265238"/>
            <a:ext cx="10852150" cy="4868862"/>
            <a:chOff x="669925" y="1062431"/>
            <a:chExt cx="10852150" cy="4868847"/>
          </a:xfrm>
        </p:grpSpPr>
        <p:sp>
          <p:nvSpPr>
            <p:cNvPr id="11268" name="ï$liḑê"/>
            <p:cNvSpPr txBox="1">
              <a:spLocks noChangeArrowheads="1"/>
            </p:cNvSpPr>
            <p:nvPr/>
          </p:nvSpPr>
          <p:spPr bwMode="auto">
            <a:xfrm>
              <a:off x="5310611" y="1062431"/>
              <a:ext cx="1570777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en-US" altLang="zh-CN" sz="2000" b="1">
                  <a:solidFill>
                    <a:schemeClr val="tx2"/>
                  </a:solidFill>
                  <a:ea typeface="微软雅黑" pitchFamily="34" charset="-122"/>
                </a:rPr>
                <a:t>CONTENTS</a:t>
              </a:r>
            </a:p>
          </p:txBody>
        </p:sp>
        <p:sp>
          <p:nvSpPr>
            <p:cNvPr id="11269" name="îṡḻïḍè"/>
            <p:cNvSpPr>
              <a:spLocks/>
            </p:cNvSpPr>
            <p:nvPr/>
          </p:nvSpPr>
          <p:spPr bwMode="auto">
            <a:xfrm>
              <a:off x="669925" y="1358770"/>
              <a:ext cx="10852150" cy="4572508"/>
            </a:xfrm>
            <a:custGeom>
              <a:avLst/>
              <a:gdLst>
                <a:gd name="T0" fmla="*/ 12201347 w 9505056"/>
                <a:gd name="T1" fmla="*/ 0 h 4452528"/>
                <a:gd name="T2" fmla="*/ 21053317 w 9505056"/>
                <a:gd name="T3" fmla="*/ 0 h 4452528"/>
                <a:gd name="T4" fmla="*/ 21053317 w 9505056"/>
                <a:gd name="T5" fmla="*/ 5222676 h 4452528"/>
                <a:gd name="T6" fmla="*/ 0 w 9505056"/>
                <a:gd name="T7" fmla="*/ 5222676 h 4452528"/>
                <a:gd name="T8" fmla="*/ 0 w 9505056"/>
                <a:gd name="T9" fmla="*/ 0 h 4452528"/>
                <a:gd name="T10" fmla="*/ 8851958 w 9505056"/>
                <a:gd name="T11" fmla="*/ 0 h 44525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05056"/>
                <a:gd name="T19" fmla="*/ 0 h 4452528"/>
                <a:gd name="T20" fmla="*/ 9505056 w 9505056"/>
                <a:gd name="T21" fmla="*/ 4452528 h 44525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05056" h="4452528">
                  <a:moveTo>
                    <a:pt x="5508611" y="0"/>
                  </a:moveTo>
                  <a:lnTo>
                    <a:pt x="9505056" y="0"/>
                  </a:lnTo>
                  <a:lnTo>
                    <a:pt x="9505056" y="4452528"/>
                  </a:lnTo>
                  <a:lnTo>
                    <a:pt x="0" y="4452528"/>
                  </a:lnTo>
                  <a:lnTo>
                    <a:pt x="0" y="0"/>
                  </a:lnTo>
                  <a:lnTo>
                    <a:pt x="3996443" y="0"/>
                  </a:lnTo>
                </a:path>
              </a:pathLst>
            </a:custGeom>
            <a:noFill/>
            <a:ln w="98425" cap="rnd">
              <a:solidFill>
                <a:schemeClr val="tx2">
                  <a:alpha val="21176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8" name="îşḻîḍè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2033978"/>
              <a:ext cx="9899650" cy="503235"/>
            </a:xfrm>
            <a:prstGeom prst="rect">
              <a:avLst/>
            </a:prstGeom>
            <a:noFill/>
            <a:ln w="12700" cap="flat" cmpd="sng" algn="ctr">
              <a:solidFill>
                <a:schemeClr val="accent1">
                  <a:lumMod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ea typeface="+mn-ea"/>
              </a:endParaRPr>
            </a:p>
          </p:txBody>
        </p:sp>
        <p:sp>
          <p:nvSpPr>
            <p:cNvPr id="9" name="ïš1iḍè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2792801"/>
              <a:ext cx="9899650" cy="504823"/>
            </a:xfrm>
            <a:prstGeom prst="rect">
              <a:avLst/>
            </a:prstGeom>
            <a:noFill/>
            <a:ln w="12700" cap="flat" cmpd="sng" algn="ctr">
              <a:solidFill>
                <a:schemeClr val="accent2">
                  <a:lumMod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ea typeface="+mn-ea"/>
              </a:endParaRPr>
            </a:p>
          </p:txBody>
        </p:sp>
        <p:sp>
          <p:nvSpPr>
            <p:cNvPr id="10" name="íṩľídé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3553210"/>
              <a:ext cx="9899650" cy="503236"/>
            </a:xfrm>
            <a:prstGeom prst="rect">
              <a:avLst/>
            </a:prstGeom>
            <a:noFill/>
            <a:ln w="12700" cap="flat" cmpd="sng" algn="ctr">
              <a:solidFill>
                <a:schemeClr val="accent3">
                  <a:lumMod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ea typeface="+mn-ea"/>
              </a:endParaRPr>
            </a:p>
          </p:txBody>
        </p:sp>
        <p:sp>
          <p:nvSpPr>
            <p:cNvPr id="11" name="íŝlïdê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4312033"/>
              <a:ext cx="9899650" cy="504823"/>
            </a:xfrm>
            <a:prstGeom prst="rect">
              <a:avLst/>
            </a:prstGeom>
            <a:noFill/>
            <a:ln w="12700" cap="flat" cmpd="sng" algn="ctr">
              <a:solidFill>
                <a:schemeClr val="accent4">
                  <a:lumMod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ea typeface="+mn-ea"/>
              </a:endParaRPr>
            </a:p>
          </p:txBody>
        </p:sp>
        <p:sp>
          <p:nvSpPr>
            <p:cNvPr id="12" name="îs1idé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5070856"/>
              <a:ext cx="9899650" cy="504823"/>
            </a:xfrm>
            <a:prstGeom prst="rect">
              <a:avLst/>
            </a:prstGeom>
            <a:noFill/>
            <a:ln w="12700" cap="flat" cmpd="sng" algn="ctr">
              <a:solidFill>
                <a:schemeClr val="accent5">
                  <a:lumMod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ea typeface="+mn-ea"/>
              </a:endParaRPr>
            </a:p>
          </p:txBody>
        </p:sp>
        <p:sp>
          <p:nvSpPr>
            <p:cNvPr id="13" name="îšḻïḑe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2033978"/>
              <a:ext cx="1363662" cy="503235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  <a:extLst>
              <a:ext uri="{909E8E84-426E-40DD-AFC4-6F175D3DCCD1}"/>
            </a:extLst>
          </p:spPr>
          <p:txBody>
            <a:bodyPr wrap="none" anchor="ctr" anchorCtr="1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accent1">
                      <a:lumMod val="100000"/>
                    </a:schemeClr>
                  </a:solidFill>
                  <a:latin typeface="Impact" panose="020B0806030902050204" pitchFamily="34" charset="0"/>
                  <a:ea typeface="+mn-ea"/>
                </a:rPr>
                <a:t>01</a:t>
              </a:r>
            </a:p>
          </p:txBody>
        </p:sp>
        <p:sp>
          <p:nvSpPr>
            <p:cNvPr id="14" name="îṧlide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2792801"/>
              <a:ext cx="1363662" cy="504823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 anchorCtr="1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>
                  <a:solidFill>
                    <a:schemeClr val="accent2">
                      <a:lumMod val="100000"/>
                    </a:schemeClr>
                  </a:solidFill>
                  <a:latin typeface="Impact" panose="020B0806030902050204" pitchFamily="34" charset="0"/>
                  <a:ea typeface="+mn-ea"/>
                </a:rPr>
                <a:t>02</a:t>
              </a:r>
            </a:p>
          </p:txBody>
        </p:sp>
        <p:sp>
          <p:nvSpPr>
            <p:cNvPr id="15" name="íṣḷïďe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3553210"/>
              <a:ext cx="1363662" cy="50323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 anchorCtr="1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>
                  <a:solidFill>
                    <a:schemeClr val="accent3">
                      <a:lumMod val="100000"/>
                    </a:schemeClr>
                  </a:solidFill>
                  <a:latin typeface="Impact" panose="020B0806030902050204" pitchFamily="34" charset="0"/>
                  <a:ea typeface="+mn-ea"/>
                </a:rPr>
                <a:t>03</a:t>
              </a:r>
            </a:p>
          </p:txBody>
        </p:sp>
        <p:sp>
          <p:nvSpPr>
            <p:cNvPr id="16" name="íśľíḋé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4312033"/>
              <a:ext cx="1363662" cy="504823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 anchorCtr="1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>
                  <a:solidFill>
                    <a:schemeClr val="accent4">
                      <a:lumMod val="100000"/>
                    </a:schemeClr>
                  </a:solidFill>
                  <a:latin typeface="Impact" panose="020B0806030902050204" pitchFamily="34" charset="0"/>
                  <a:ea typeface="+mn-ea"/>
                </a:rPr>
                <a:t>04</a:t>
              </a:r>
            </a:p>
          </p:txBody>
        </p:sp>
        <p:sp>
          <p:nvSpPr>
            <p:cNvPr id="17" name="išḻiďè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46175" y="5070856"/>
              <a:ext cx="1363662" cy="504823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 anchorCtr="1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>
                  <a:solidFill>
                    <a:schemeClr val="accent5">
                      <a:lumMod val="100000"/>
                    </a:schemeClr>
                  </a:solidFill>
                  <a:latin typeface="Impact" panose="020B0806030902050204" pitchFamily="34" charset="0"/>
                  <a:ea typeface="+mn-ea"/>
                </a:rPr>
                <a:t>05</a:t>
              </a:r>
            </a:p>
          </p:txBody>
        </p:sp>
        <p:cxnSp>
          <p:nvCxnSpPr>
            <p:cNvPr id="18" name="直接连接符 17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09837" y="2065728"/>
              <a:ext cx="0" cy="439736"/>
            </a:xfrm>
            <a:prstGeom prst="line">
              <a:avLst/>
            </a:prstGeom>
            <a:ln w="12700" cap="flat" cmpd="sng" algn="ctr">
              <a:solidFill>
                <a:schemeClr val="accent1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09837" y="2824551"/>
              <a:ext cx="0" cy="441324"/>
            </a:xfrm>
            <a:prstGeom prst="line">
              <a:avLst/>
            </a:prstGeom>
            <a:ln w="12700" cap="flat" cmpd="sng" algn="ctr">
              <a:solidFill>
                <a:schemeClr val="accent2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09837" y="3584960"/>
              <a:ext cx="0" cy="439737"/>
            </a:xfrm>
            <a:prstGeom prst="line">
              <a:avLst/>
            </a:prstGeom>
            <a:ln w="12700" cap="flat" cmpd="sng" algn="ctr">
              <a:solidFill>
                <a:schemeClr val="accent3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09837" y="4343783"/>
              <a:ext cx="0" cy="441324"/>
            </a:xfrm>
            <a:prstGeom prst="line">
              <a:avLst/>
            </a:prstGeom>
            <a:ln w="12700" cap="flat" cmpd="sng" algn="ctr">
              <a:solidFill>
                <a:schemeClr val="accent4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/>
              </a:extLst>
            </p:cNvPr>
            <p:cNvCxnSpPr/>
            <p:nvPr/>
          </p:nvCxnSpPr>
          <p:spPr>
            <a:xfrm>
              <a:off x="2509837" y="5102606"/>
              <a:ext cx="0" cy="441324"/>
            </a:xfrm>
            <a:prstGeom prst="line">
              <a:avLst/>
            </a:prstGeom>
            <a:ln w="12700" cap="flat" cmpd="sng" algn="ctr">
              <a:solidFill>
                <a:schemeClr val="accent5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5" name="íšḷíḑé"/>
            <p:cNvSpPr>
              <a:spLocks noChangeArrowheads="1"/>
            </p:cNvSpPr>
            <p:nvPr/>
          </p:nvSpPr>
          <p:spPr bwMode="auto">
            <a:xfrm>
              <a:off x="2901000" y="2033566"/>
              <a:ext cx="8144999" cy="50405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</a:pPr>
              <a:r>
                <a:rPr lang="zh-CN" altLang="en-US" sz="2000" b="1">
                  <a:ea typeface="微软雅黑" pitchFamily="34" charset="-122"/>
                </a:rPr>
                <a:t>公司介绍</a:t>
              </a:r>
            </a:p>
          </p:txBody>
        </p:sp>
        <p:sp>
          <p:nvSpPr>
            <p:cNvPr id="11286" name="íṥḻíḓe"/>
            <p:cNvSpPr>
              <a:spLocks noChangeArrowheads="1"/>
            </p:cNvSpPr>
            <p:nvPr/>
          </p:nvSpPr>
          <p:spPr bwMode="auto">
            <a:xfrm>
              <a:off x="2901000" y="2793084"/>
              <a:ext cx="8144999" cy="50405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zh-CN" altLang="en-US" sz="2000" b="1">
                  <a:ea typeface="微软雅黑" pitchFamily="34" charset="-122"/>
                </a:rPr>
                <a:t>媒体价值与优势</a:t>
              </a:r>
            </a:p>
          </p:txBody>
        </p:sp>
        <p:sp>
          <p:nvSpPr>
            <p:cNvPr id="11287" name="íṩļiḍè"/>
            <p:cNvSpPr>
              <a:spLocks noChangeArrowheads="1"/>
            </p:cNvSpPr>
            <p:nvPr/>
          </p:nvSpPr>
          <p:spPr bwMode="auto">
            <a:xfrm>
              <a:off x="2901000" y="3552602"/>
              <a:ext cx="8144999" cy="50405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</a:pPr>
              <a:r>
                <a:rPr lang="zh-CN" altLang="en-US" sz="2000" b="1">
                  <a:ea typeface="微软雅黑" pitchFamily="34" charset="-122"/>
                </a:rPr>
                <a:t>投放分析</a:t>
              </a:r>
            </a:p>
          </p:txBody>
        </p:sp>
        <p:sp>
          <p:nvSpPr>
            <p:cNvPr id="11288" name="iŝlïḑê"/>
            <p:cNvSpPr>
              <a:spLocks noChangeArrowheads="1"/>
            </p:cNvSpPr>
            <p:nvPr/>
          </p:nvSpPr>
          <p:spPr bwMode="auto">
            <a:xfrm>
              <a:off x="2901000" y="4312120"/>
              <a:ext cx="8144999" cy="50405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</a:pPr>
              <a:r>
                <a:rPr lang="zh-CN" altLang="en-US" sz="2000" b="1">
                  <a:ea typeface="微软雅黑" pitchFamily="34" charset="-122"/>
                </a:rPr>
                <a:t>价格与服务</a:t>
              </a:r>
            </a:p>
          </p:txBody>
        </p:sp>
        <p:sp>
          <p:nvSpPr>
            <p:cNvPr id="11289" name="íṡļíḑé"/>
            <p:cNvSpPr>
              <a:spLocks noChangeArrowheads="1"/>
            </p:cNvSpPr>
            <p:nvPr/>
          </p:nvSpPr>
          <p:spPr bwMode="auto">
            <a:xfrm>
              <a:off x="2901000" y="5071638"/>
              <a:ext cx="8144999" cy="504056"/>
            </a:xfrm>
            <a:prstGeom prst="rect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</a:pPr>
              <a:r>
                <a:rPr lang="zh-CN" altLang="en-US" sz="2000" b="1">
                  <a:ea typeface="微软雅黑" pitchFamily="34" charset="-122"/>
                </a:rPr>
                <a:t>专业服务</a:t>
              </a:r>
            </a:p>
          </p:txBody>
        </p:sp>
      </p:grpSp>
      <p:sp>
        <p:nvSpPr>
          <p:cNvPr id="11266" name="Text Box 25"/>
          <p:cNvSpPr txBox="1">
            <a:spLocks noChangeArrowheads="1"/>
          </p:cNvSpPr>
          <p:nvPr/>
        </p:nvSpPr>
        <p:spPr bwMode="auto">
          <a:xfrm>
            <a:off x="5532438" y="928688"/>
            <a:ext cx="1046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ea typeface="微软雅黑" pitchFamily="34" charset="-122"/>
              </a:rPr>
              <a:t>目   录</a:t>
            </a:r>
          </a:p>
        </p:txBody>
      </p:sp>
      <p:pic>
        <p:nvPicPr>
          <p:cNvPr id="11267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3150" y="5160963"/>
            <a:ext cx="1014095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标题 4"/>
          <p:cNvSpPr>
            <a:spLocks noGrp="1"/>
          </p:cNvSpPr>
          <p:nvPr>
            <p:ph type="title"/>
          </p:nvPr>
        </p:nvSpPr>
        <p:spPr>
          <a:xfrm>
            <a:off x="1117600" y="1304925"/>
            <a:ext cx="4535488" cy="65722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CN" altLang="en-US" sz="4400" smtClean="0"/>
              <a:t>公司介绍</a:t>
            </a:r>
            <a:endParaRPr lang="zh-CN" altLang="en-US" sz="4400" b="0" smtClean="0"/>
          </a:p>
        </p:txBody>
      </p:sp>
      <p:sp>
        <p:nvSpPr>
          <p:cNvPr id="12" name="文本框 11">
            <a:extLst>
              <a:ext uri="{FF2B5EF4-FFF2-40B4-BE49-F238E27FC236}"/>
            </a:extLst>
          </p:cNvPr>
          <p:cNvSpPr txBox="1"/>
          <p:nvPr/>
        </p:nvSpPr>
        <p:spPr>
          <a:xfrm>
            <a:off x="10196132" y="4985797"/>
            <a:ext cx="1324356" cy="1151478"/>
          </a:xfrm>
          <a:prstGeom prst="rect">
            <a:avLst/>
          </a:prstGeom>
          <a:noFill/>
          <a:ln w="117475">
            <a:noFill/>
          </a:ln>
        </p:spPr>
        <p:txBody>
          <a:bodyPr wrap="none">
            <a:prstTxWarp prst="textPlain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/01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17" name="矩形 9"/>
          <p:cNvSpPr>
            <a:spLocks noChangeArrowheads="1"/>
          </p:cNvSpPr>
          <p:nvPr/>
        </p:nvSpPr>
        <p:spPr bwMode="auto">
          <a:xfrm>
            <a:off x="1639888" y="2449513"/>
            <a:ext cx="7321550" cy="160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defTabSz="685800"/>
            <a:r>
              <a:rPr lang="zh-CN" altLang="en-US" sz="1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       </a:t>
            </a:r>
            <a:r>
              <a:rPr lang="zh-CN" altLang="zh-CN" sz="1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辽宁天新文化传媒有限公司秉承</a:t>
            </a:r>
            <a:r>
              <a:rPr lang="zh-CN" altLang="zh-CN" sz="1600" dirty="0">
                <a:solidFill>
                  <a:srgbClr val="44546A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“</a:t>
            </a:r>
            <a:r>
              <a:rPr lang="zh-CN" altLang="zh-CN" sz="1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高效传播，互利共赢</a:t>
            </a:r>
            <a:r>
              <a:rPr lang="zh-CN" altLang="zh-CN" sz="1600" dirty="0">
                <a:solidFill>
                  <a:srgbClr val="44546A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”</a:t>
            </a:r>
            <a:r>
              <a:rPr lang="zh-CN" altLang="zh-CN" sz="1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的经营理念和企业精神，追求与客户共享高品质、高效率的户外传播载体。公司</a:t>
            </a:r>
            <a:r>
              <a:rPr lang="zh-CN" altLang="en-US" sz="1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立足辽宁，辐射东北，是集户外广告媒体资源开发、整合经营为主的综合性户外传媒企业。</a:t>
            </a:r>
          </a:p>
          <a:p>
            <a:pPr defTabSz="685800"/>
            <a:endParaRPr lang="zh-CN" altLang="en-US" sz="1600" dirty="0">
              <a:solidFill>
                <a:srgbClr val="44546A"/>
              </a:solidFill>
              <a:ea typeface="微软雅黑" pitchFamily="34" charset="-122"/>
              <a:sym typeface="+mn-ea"/>
            </a:endParaRPr>
          </a:p>
          <a:p>
            <a:pPr defTabSz="685800"/>
            <a:r>
              <a:rPr lang="zh-CN" altLang="en-US" sz="3600" dirty="0">
                <a:solidFill>
                  <a:srgbClr val="44546A"/>
                </a:solidFill>
                <a:ea typeface="微软雅黑" pitchFamily="34" charset="-122"/>
                <a:sym typeface="+mn-ea"/>
              </a:rPr>
              <a:t>    </a:t>
            </a:r>
            <a:r>
              <a:rPr lang="zh-CN" altLang="en-US" sz="3600" dirty="0" smtClean="0">
                <a:solidFill>
                  <a:srgbClr val="44546A"/>
                </a:solidFill>
                <a:ea typeface="微软雅黑" pitchFamily="34" charset="-122"/>
                <a:sym typeface="+mn-ea"/>
              </a:rPr>
              <a:t>天新护栏，</a:t>
            </a:r>
            <a:r>
              <a:rPr lang="zh-CN" altLang="en-US" sz="3600" dirty="0" smtClean="0">
                <a:solidFill>
                  <a:srgbClr val="FF0000"/>
                </a:solidFill>
                <a:ea typeface="微软雅黑" pitchFamily="34" charset="-122"/>
                <a:sym typeface="+mn-ea"/>
              </a:rPr>
              <a:t>不只是社区媒体。</a:t>
            </a:r>
            <a:endParaRPr lang="zh-CN" altLang="en-US" sz="3600" dirty="0">
              <a:solidFill>
                <a:srgbClr val="FF0000"/>
              </a:solidFill>
              <a:ea typeface="微软雅黑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4"/>
          <p:cNvSpPr>
            <a:spLocks noGrp="1"/>
          </p:cNvSpPr>
          <p:nvPr>
            <p:ph type="title"/>
          </p:nvPr>
        </p:nvSpPr>
        <p:spPr>
          <a:xfrm>
            <a:off x="666749" y="1031846"/>
            <a:ext cx="5683717" cy="838899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zh-CN" altLang="en-US" sz="6000" dirty="0" smtClean="0"/>
              <a:t>媒体价值与优势</a:t>
            </a:r>
            <a:r>
              <a:rPr lang="en-US" altLang="zh-CN" sz="6000" dirty="0" smtClean="0"/>
              <a:t/>
            </a:r>
            <a:br>
              <a:rPr lang="en-US" altLang="zh-CN" sz="6000" dirty="0" smtClean="0"/>
            </a:br>
            <a:r>
              <a:rPr lang="en-US" altLang="zh-CN" sz="6000" dirty="0" smtClean="0"/>
              <a:t>       </a:t>
            </a:r>
            <a:r>
              <a:rPr lang="zh-CN" altLang="en-US" sz="4000" dirty="0" smtClean="0">
                <a:solidFill>
                  <a:srgbClr val="FF0000"/>
                </a:solidFill>
              </a:rPr>
              <a:t>超越社区，户外兼顾</a:t>
            </a:r>
            <a:endParaRPr lang="zh-CN" altLang="en-US" sz="4000" b="0" dirty="0" smtClean="0">
              <a:solidFill>
                <a:srgbClr val="FF0000"/>
              </a:solidFill>
            </a:endParaRPr>
          </a:p>
        </p:txBody>
      </p:sp>
      <p:sp>
        <p:nvSpPr>
          <p:cNvPr id="13314" name="文本占位符 5"/>
          <p:cNvSpPr>
            <a:spLocks noGrp="1"/>
          </p:cNvSpPr>
          <p:nvPr>
            <p:ph type="body" idx="1"/>
          </p:nvPr>
        </p:nvSpPr>
        <p:spPr>
          <a:xfrm>
            <a:off x="747713" y="3332163"/>
            <a:ext cx="4546600" cy="1014412"/>
          </a:xfrm>
        </p:spPr>
        <p:txBody>
          <a:bodyPr>
            <a:normAutofit fontScale="25000" lnSpcReduction="20000"/>
          </a:bodyPr>
          <a:lstStyle/>
          <a:p>
            <a:pPr marL="171450" indent="-171450" algn="l" eaLnBrk="1" hangingPunct="1">
              <a:buFont typeface="Arial" charset="0"/>
              <a:buChar char="•"/>
            </a:pPr>
            <a:r>
              <a:rPr lang="zh-CN" altLang="en-US" sz="35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</a:rPr>
              <a:t>全面覆盖生活圈，受众群体庞大</a:t>
            </a:r>
            <a:endParaRPr lang="en-US" altLang="zh-CN" sz="35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</a:endParaRPr>
          </a:p>
          <a:p>
            <a:pPr marL="171450" indent="-171450" algn="l" eaLnBrk="1" hangingPunct="1">
              <a:buFont typeface="Arial" charset="0"/>
              <a:buChar char="•"/>
            </a:pPr>
            <a:r>
              <a:rPr lang="zh-CN" altLang="en-US" sz="35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</a:rPr>
              <a:t>锁定生活动线，目标人群精准到达</a:t>
            </a:r>
            <a:endParaRPr lang="en-US" altLang="zh-CN" sz="3500" b="1" dirty="0" smtClean="0">
              <a:solidFill>
                <a:schemeClr val="accent6">
                  <a:lumMod val="75000"/>
                </a:schemeClr>
              </a:solidFill>
              <a:latin typeface="微软雅黑" pitchFamily="34" charset="-122"/>
            </a:endParaRPr>
          </a:p>
          <a:p>
            <a:pPr marL="171450" indent="-171450" algn="l" eaLnBrk="1" hangingPunct="1">
              <a:buFont typeface="Arial" charset="0"/>
              <a:buChar char="•"/>
            </a:pPr>
            <a:endParaRPr lang="en-US" altLang="zh-CN" sz="1800" b="1" dirty="0" smtClean="0">
              <a:solidFill>
                <a:srgbClr val="DB1803"/>
              </a:solidFill>
              <a:latin typeface="微软雅黑" pitchFamily="34" charset="-122"/>
            </a:endParaRPr>
          </a:p>
          <a:p>
            <a:pPr marL="171450" indent="-171450" algn="l" eaLnBrk="1" hangingPunct="1">
              <a:buFont typeface="Arial" charset="0"/>
              <a:buChar char="•"/>
            </a:pPr>
            <a:r>
              <a:rPr lang="zh-CN" altLang="en-US" sz="14800" b="1" dirty="0" smtClean="0">
                <a:solidFill>
                  <a:srgbClr val="DB1803"/>
                </a:solidFill>
                <a:latin typeface="微软雅黑" pitchFamily="34" charset="-122"/>
              </a:rPr>
              <a:t>让</a:t>
            </a:r>
            <a:r>
              <a:rPr lang="zh-CN" altLang="en-US" sz="14800" b="1" dirty="0" smtClean="0">
                <a:solidFill>
                  <a:srgbClr val="DB1803"/>
                </a:solidFill>
                <a:latin typeface="微软雅黑" pitchFamily="34" charset="-122"/>
              </a:rPr>
              <a:t>大</a:t>
            </a:r>
            <a:r>
              <a:rPr lang="zh-CN" altLang="en-US" sz="14800" b="1" dirty="0" smtClean="0">
                <a:solidFill>
                  <a:srgbClr val="DB1803"/>
                </a:solidFill>
                <a:latin typeface="微软雅黑" pitchFamily="34" charset="-122"/>
              </a:rPr>
              <a:t>街上的行人也看得见</a:t>
            </a:r>
          </a:p>
        </p:txBody>
      </p:sp>
      <p:sp>
        <p:nvSpPr>
          <p:cNvPr id="12" name="文本框 11">
            <a:extLst>
              <a:ext uri="{FF2B5EF4-FFF2-40B4-BE49-F238E27FC236}"/>
            </a:extLst>
          </p:cNvPr>
          <p:cNvSpPr txBox="1"/>
          <p:nvPr/>
        </p:nvSpPr>
        <p:spPr>
          <a:xfrm>
            <a:off x="10196132" y="4985797"/>
            <a:ext cx="1324356" cy="1151478"/>
          </a:xfrm>
          <a:prstGeom prst="rect">
            <a:avLst/>
          </a:prstGeom>
          <a:noFill/>
          <a:ln w="117475">
            <a:noFill/>
          </a:ln>
        </p:spPr>
        <p:txBody>
          <a:bodyPr wrap="none">
            <a:prstTxWarp prst="textPlain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/02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81088"/>
            <a:ext cx="11811000" cy="577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标题 1"/>
          <p:cNvSpPr>
            <a:spLocks noGrp="1"/>
          </p:cNvSpPr>
          <p:nvPr>
            <p:ph type="title" idx="4294967295"/>
          </p:nvPr>
        </p:nvSpPr>
        <p:spPr>
          <a:xfrm>
            <a:off x="669925" y="-128588"/>
            <a:ext cx="10850563" cy="1028701"/>
          </a:xfrm>
        </p:spPr>
        <p:txBody>
          <a:bodyPr/>
          <a:lstStyle/>
          <a:p>
            <a:pPr eaLnBrk="1" hangingPunct="1"/>
            <a:r>
              <a:rPr lang="zh-CN" altLang="en-US" sz="3200" smtClean="0"/>
              <a:t>       媒体价值与优势</a:t>
            </a:r>
          </a:p>
        </p:txBody>
      </p:sp>
      <p:sp>
        <p:nvSpPr>
          <p:cNvPr id="4" name="灯片编号占位符 3"/>
          <p:cNvSpPr txBox="1">
            <a:spLocks noGrp="1"/>
          </p:cNvSpPr>
          <p:nvPr/>
        </p:nvSpPr>
        <p:spPr>
          <a:xfrm>
            <a:off x="8610600" y="6240463"/>
            <a:ext cx="2909888" cy="20637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C406CAE-1ACA-4DBA-97C8-A65CA0C66C3F}" type="slidenum">
              <a:rPr lang="zh-CN" alt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388938" y="449263"/>
            <a:ext cx="885825" cy="4476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1114425" y="1893888"/>
            <a:ext cx="2713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C00411"/>
                </a:solidFill>
                <a:latin typeface="微软雅黑" pitchFamily="34" charset="-122"/>
                <a:ea typeface="微软雅黑" pitchFamily="34" charset="-122"/>
              </a:rPr>
              <a:t>无可回避 强制收视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"/>
          <p:cNvSpPr>
            <a:spLocks noGrp="1"/>
          </p:cNvSpPr>
          <p:nvPr>
            <p:ph type="title"/>
          </p:nvPr>
        </p:nvSpPr>
        <p:spPr>
          <a:xfrm>
            <a:off x="727075" y="-100013"/>
            <a:ext cx="10850563" cy="1028701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 媒体价值与优势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6A908-D600-4B69-8547-71CEDE38D5C8}" type="slidenum">
              <a:rPr lang="zh-CN" altLang="en-US"/>
              <a:pPr>
                <a:defRPr/>
              </a:pPr>
              <a:t>6</a:t>
            </a:fld>
            <a:endParaRPr lang="zh-CN" altLang="en-US"/>
          </a:p>
        </p:txBody>
      </p:sp>
      <p:sp>
        <p:nvSpPr>
          <p:cNvPr id="15363" name="Rectangle 26"/>
          <p:cNvSpPr>
            <a:spLocks noChangeArrowheads="1"/>
          </p:cNvSpPr>
          <p:nvPr/>
        </p:nvSpPr>
        <p:spPr bwMode="auto">
          <a:xfrm>
            <a:off x="600075" y="231775"/>
            <a:ext cx="8620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5400">
              <a:solidFill>
                <a:srgbClr val="E74F4B"/>
              </a:solidFill>
            </a:endParaRPr>
          </a:p>
        </p:txBody>
      </p:sp>
      <p:sp>
        <p:nvSpPr>
          <p:cNvPr id="15364" name="Rectangle 27"/>
          <p:cNvSpPr>
            <a:spLocks noChangeArrowheads="1"/>
          </p:cNvSpPr>
          <p:nvPr/>
        </p:nvSpPr>
        <p:spPr bwMode="auto">
          <a:xfrm>
            <a:off x="1539875" y="1593850"/>
            <a:ext cx="8620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 sz="5400">
              <a:solidFill>
                <a:srgbClr val="E74F4B"/>
              </a:solidFill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pic>
        <p:nvPicPr>
          <p:cNvPr id="15366" name="Picture 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2725" y="1585913"/>
            <a:ext cx="16541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82075" y="1481138"/>
            <a:ext cx="183991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2713" y="1492250"/>
            <a:ext cx="160178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Text Box 33"/>
          <p:cNvSpPr txBox="1">
            <a:spLocks noChangeArrowheads="1"/>
          </p:cNvSpPr>
          <p:nvPr/>
        </p:nvSpPr>
        <p:spPr bwMode="auto">
          <a:xfrm>
            <a:off x="2132013" y="2830513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>
                <a:ea typeface="微软雅黑" pitchFamily="34" charset="-122"/>
              </a:rPr>
              <a:t>家</a:t>
            </a:r>
          </a:p>
        </p:txBody>
      </p:sp>
      <p:sp>
        <p:nvSpPr>
          <p:cNvPr id="15370" name="Text Box 36"/>
          <p:cNvSpPr txBox="1">
            <a:spLocks noChangeArrowheads="1"/>
          </p:cNvSpPr>
          <p:nvPr/>
        </p:nvSpPr>
        <p:spPr bwMode="auto">
          <a:xfrm>
            <a:off x="9567863" y="2894013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>
                <a:ea typeface="微软雅黑" pitchFamily="34" charset="-122"/>
              </a:rPr>
              <a:t>公司</a:t>
            </a:r>
          </a:p>
        </p:txBody>
      </p:sp>
      <p:pic>
        <p:nvPicPr>
          <p:cNvPr id="15371" name="Picture 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91325" y="2151063"/>
            <a:ext cx="231457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3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86075" y="2216150"/>
            <a:ext cx="23145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Text Box 40"/>
          <p:cNvSpPr txBox="1">
            <a:spLocks noChangeArrowheads="1"/>
          </p:cNvSpPr>
          <p:nvPr/>
        </p:nvSpPr>
        <p:spPr bwMode="auto">
          <a:xfrm>
            <a:off x="877888" y="1422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5374" name="Text Box 41"/>
          <p:cNvSpPr txBox="1">
            <a:spLocks noChangeArrowheads="1"/>
          </p:cNvSpPr>
          <p:nvPr/>
        </p:nvSpPr>
        <p:spPr bwMode="auto">
          <a:xfrm>
            <a:off x="727075" y="1154113"/>
            <a:ext cx="1606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itchFamily="34" charset="-122"/>
              </a:rPr>
              <a:t>核心优势</a:t>
            </a:r>
          </a:p>
        </p:txBody>
      </p:sp>
      <p:sp>
        <p:nvSpPr>
          <p:cNvPr id="15375" name="Text Box 42"/>
          <p:cNvSpPr txBox="1">
            <a:spLocks noChangeArrowheads="1"/>
          </p:cNvSpPr>
          <p:nvPr/>
        </p:nvSpPr>
        <p:spPr bwMode="auto">
          <a:xfrm>
            <a:off x="1054100" y="3160713"/>
            <a:ext cx="2698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       </a:t>
            </a:r>
            <a:r>
              <a:rPr lang="zh-CN" altLang="en-US" b="1">
                <a:ea typeface="微软雅黑" pitchFamily="34" charset="-122"/>
              </a:rPr>
              <a:t>更容易博得关注</a:t>
            </a:r>
          </a:p>
          <a:p>
            <a:r>
              <a:rPr lang="zh-CN" altLang="en-US" b="1">
                <a:ea typeface="微软雅黑" pitchFamily="34" charset="-122"/>
              </a:rPr>
              <a:t>伴随性强，日常生活场景</a:t>
            </a:r>
          </a:p>
        </p:txBody>
      </p:sp>
      <p:sp>
        <p:nvSpPr>
          <p:cNvPr id="15376" name="Text Box 43"/>
          <p:cNvSpPr txBox="1">
            <a:spLocks noChangeArrowheads="1"/>
          </p:cNvSpPr>
          <p:nvPr/>
        </p:nvSpPr>
        <p:spPr bwMode="auto">
          <a:xfrm>
            <a:off x="4681538" y="3173413"/>
            <a:ext cx="292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       </a:t>
            </a:r>
            <a:r>
              <a:rPr lang="zh-CN" altLang="en-US" b="1">
                <a:ea typeface="微软雅黑" pitchFamily="34" charset="-122"/>
              </a:rPr>
              <a:t>消费者主动观看</a:t>
            </a:r>
          </a:p>
          <a:p>
            <a:r>
              <a:rPr lang="zh-CN" altLang="en-US" b="1">
                <a:ea typeface="微软雅黑" pitchFamily="34" charset="-122"/>
              </a:rPr>
              <a:t>无接触条件，路过即可看到</a:t>
            </a:r>
          </a:p>
        </p:txBody>
      </p:sp>
      <p:sp>
        <p:nvSpPr>
          <p:cNvPr id="15377" name="Text Box 44"/>
          <p:cNvSpPr txBox="1">
            <a:spLocks noChangeArrowheads="1"/>
          </p:cNvSpPr>
          <p:nvPr/>
        </p:nvSpPr>
        <p:spPr bwMode="auto">
          <a:xfrm>
            <a:off x="8270875" y="3252788"/>
            <a:ext cx="314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       </a:t>
            </a:r>
            <a:r>
              <a:rPr lang="zh-CN" altLang="en-US" b="1">
                <a:ea typeface="微软雅黑" pitchFamily="34" charset="-122"/>
              </a:rPr>
              <a:t>强制到达，不受意识影响</a:t>
            </a:r>
          </a:p>
        </p:txBody>
      </p:sp>
      <p:pic>
        <p:nvPicPr>
          <p:cNvPr id="15378" name="Picture 4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4238" y="3856038"/>
            <a:ext cx="4951412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Picture 4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4038600"/>
            <a:ext cx="5613400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053F32-9E63-4167-9BD2-563E82C93A9D}" type="slidenum">
              <a:rPr lang="zh-CN" altLang="en-US"/>
              <a:pPr>
                <a:defRPr/>
              </a:pPr>
              <a:t>7</a:t>
            </a:fld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16387" name="Text Box 43"/>
          <p:cNvSpPr txBox="1">
            <a:spLocks noChangeArrowheads="1"/>
          </p:cNvSpPr>
          <p:nvPr/>
        </p:nvSpPr>
        <p:spPr bwMode="auto">
          <a:xfrm>
            <a:off x="1463675" y="419100"/>
            <a:ext cx="2673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itchFamily="34" charset="-122"/>
              </a:rPr>
              <a:t>媒体价值与优势</a:t>
            </a:r>
          </a:p>
        </p:txBody>
      </p:sp>
      <p:pic>
        <p:nvPicPr>
          <p:cNvPr id="16388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0588" y="1162050"/>
            <a:ext cx="5861050" cy="517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657225" y="2381250"/>
            <a:ext cx="5441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ea typeface="微软雅黑" pitchFamily="34" charset="-122"/>
              </a:rPr>
              <a:t>社区出入口人车分离交通护栏，全面覆盖社区、出入</a:t>
            </a:r>
          </a:p>
          <a:p>
            <a:r>
              <a:rPr lang="zh-CN" altLang="en-US" b="1">
                <a:ea typeface="微软雅黑" pitchFamily="34" charset="-122"/>
              </a:rPr>
              <a:t>场景，可见性高，主动吸引居民受众的注意。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1311275" y="1455738"/>
            <a:ext cx="895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itchFamily="34" charset="-122"/>
              </a:rPr>
              <a:t>媒体</a:t>
            </a:r>
          </a:p>
        </p:txBody>
      </p:sp>
      <p:sp>
        <p:nvSpPr>
          <p:cNvPr id="2" name="矩形 51"/>
          <p:cNvSpPr/>
          <p:nvPr/>
        </p:nvSpPr>
        <p:spPr>
          <a:xfrm>
            <a:off x="1395413" y="1998663"/>
            <a:ext cx="654050" cy="42862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327150" y="4062413"/>
            <a:ext cx="2317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媒体分布位置</a:t>
            </a:r>
          </a:p>
        </p:txBody>
      </p:sp>
      <p:sp>
        <p:nvSpPr>
          <p:cNvPr id="3" name="矩形 51"/>
          <p:cNvSpPr/>
          <p:nvPr/>
        </p:nvSpPr>
        <p:spPr>
          <a:xfrm>
            <a:off x="1452563" y="4581525"/>
            <a:ext cx="1214437" cy="793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16394" name="Text Box 13"/>
          <p:cNvSpPr txBox="1">
            <a:spLocks noChangeArrowheads="1"/>
          </p:cNvSpPr>
          <p:nvPr/>
        </p:nvSpPr>
        <p:spPr bwMode="auto">
          <a:xfrm>
            <a:off x="1217613" y="5014913"/>
            <a:ext cx="224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ea typeface="微软雅黑" pitchFamily="34" charset="-122"/>
              </a:rPr>
              <a:t>扼守社区各个出入口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占位符 5"/>
          <p:cNvSpPr>
            <a:spLocks noGrp="1"/>
          </p:cNvSpPr>
          <p:nvPr>
            <p:ph type="body" idx="1"/>
          </p:nvPr>
        </p:nvSpPr>
        <p:spPr>
          <a:xfrm>
            <a:off x="690563" y="3246438"/>
            <a:ext cx="4546600" cy="1465262"/>
          </a:xfrm>
        </p:spPr>
        <p:txBody>
          <a:bodyPr/>
          <a:lstStyle/>
          <a:p>
            <a:pPr marL="171450" indent="-171450" algn="l" eaLnBrk="1" hangingPunct="1">
              <a:buFont typeface="Arial" charset="0"/>
              <a:buChar char="•"/>
            </a:pPr>
            <a:r>
              <a:rPr lang="zh-CN" altLang="en-US" sz="1800" b="1" smtClean="0">
                <a:solidFill>
                  <a:srgbClr val="C00411"/>
                </a:solidFill>
              </a:rPr>
              <a:t>受众数量大、质量高、购买力强</a:t>
            </a:r>
          </a:p>
          <a:p>
            <a:pPr marL="171450" indent="-171450" algn="l" eaLnBrk="1" hangingPunct="1">
              <a:buFont typeface="Arial" charset="0"/>
              <a:buChar char="•"/>
            </a:pPr>
            <a:r>
              <a:rPr lang="zh-CN" altLang="en-US" sz="1800" b="1" smtClean="0">
                <a:solidFill>
                  <a:srgbClr val="C00411"/>
                </a:solidFill>
              </a:rPr>
              <a:t>覆盖白领、金领等中高端人群，</a:t>
            </a:r>
          </a:p>
          <a:p>
            <a:pPr marL="171450" indent="-171450" algn="l" eaLnBrk="1" hangingPunct="1"/>
            <a:r>
              <a:rPr lang="zh-CN" altLang="en-US" sz="1800" b="1" smtClean="0">
                <a:solidFill>
                  <a:srgbClr val="C00411"/>
                </a:solidFill>
              </a:rPr>
              <a:t>   为财富最主要的创造者和消费者</a:t>
            </a:r>
          </a:p>
          <a:p>
            <a:pPr marL="171450" indent="-171450" algn="l" eaLnBrk="1" hangingPunct="1"/>
            <a:r>
              <a:rPr lang="en-US" altLang="zh-CN" sz="1800" b="1" smtClean="0">
                <a:solidFill>
                  <a:srgbClr val="C00411"/>
                </a:solidFill>
              </a:rPr>
              <a:t> </a:t>
            </a:r>
            <a:r>
              <a:rPr lang="en-US" altLang="zh-CN" sz="1800" b="1" smtClean="0">
                <a:solidFill>
                  <a:srgbClr val="C00411"/>
                </a:solidFill>
                <a:latin typeface="微软雅黑" pitchFamily="34" charset="-122"/>
              </a:rPr>
              <a:t>·</a:t>
            </a:r>
            <a:r>
              <a:rPr lang="zh-CN" altLang="en-US" sz="1800" b="1" smtClean="0">
                <a:solidFill>
                  <a:srgbClr val="C00411"/>
                </a:solidFill>
              </a:rPr>
              <a:t>广告高频次到达，反复记忆</a:t>
            </a:r>
          </a:p>
          <a:p>
            <a:pPr marL="171450" indent="-171450" algn="l" eaLnBrk="1" hangingPunct="1"/>
            <a:endParaRPr lang="zh-CN" altLang="en-US" sz="1800" b="1" smtClean="0">
              <a:solidFill>
                <a:srgbClr val="C00411"/>
              </a:solidFill>
            </a:endParaRPr>
          </a:p>
          <a:p>
            <a:pPr marL="171450" indent="-171450" algn="l" eaLnBrk="1" hangingPunct="1"/>
            <a:endParaRPr lang="zh-CN" altLang="en-US" sz="1800" b="1" smtClean="0">
              <a:solidFill>
                <a:srgbClr val="E74F4B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/>
            </a:extLst>
          </p:cNvPr>
          <p:cNvSpPr txBox="1"/>
          <p:nvPr/>
        </p:nvSpPr>
        <p:spPr>
          <a:xfrm>
            <a:off x="10196132" y="4985797"/>
            <a:ext cx="1324356" cy="1151478"/>
          </a:xfrm>
          <a:prstGeom prst="rect">
            <a:avLst/>
          </a:prstGeom>
          <a:noFill/>
          <a:ln w="117475">
            <a:noFill/>
          </a:ln>
        </p:spPr>
        <p:txBody>
          <a:bodyPr wrap="none">
            <a:prstTxWarp prst="textPlain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/03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411" name="标题 4"/>
          <p:cNvSpPr>
            <a:spLocks/>
          </p:cNvSpPr>
          <p:nvPr/>
        </p:nvSpPr>
        <p:spPr bwMode="auto">
          <a:xfrm>
            <a:off x="666750" y="2381250"/>
            <a:ext cx="55181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912813">
              <a:lnSpc>
                <a:spcPct val="90000"/>
              </a:lnSpc>
            </a:pPr>
            <a:r>
              <a:rPr lang="zh-CN" altLang="en-US" sz="6000" b="1">
                <a:solidFill>
                  <a:srgbClr val="003D61"/>
                </a:solidFill>
                <a:ea typeface="微软雅黑" pitchFamily="34" charset="-122"/>
              </a:rPr>
              <a:t>投放分析</a:t>
            </a:r>
            <a:endParaRPr lang="zh-CN" altLang="en-US" sz="6000">
              <a:solidFill>
                <a:srgbClr val="003D61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title"/>
          </p:nvPr>
        </p:nvSpPr>
        <p:spPr>
          <a:xfrm>
            <a:off x="684213" y="-42863"/>
            <a:ext cx="10850562" cy="1028701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 投放分析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2EA40-64BF-4D31-998E-2831ABC787C0}" type="slidenum">
              <a:rPr lang="zh-CN" altLang="en-US"/>
              <a:pPr>
                <a:defRPr/>
              </a:pPr>
              <a:t>9</a:t>
            </a:fld>
            <a:endParaRPr lang="zh-CN" altLang="en-US"/>
          </a:p>
        </p:txBody>
      </p:sp>
      <p:pic>
        <p:nvPicPr>
          <p:cNvPr id="18435" name="Picture 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263" y="2984500"/>
            <a:ext cx="416242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3138" y="2900363"/>
            <a:ext cx="5638800" cy="39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矩形 51"/>
          <p:cNvSpPr/>
          <p:nvPr/>
        </p:nvSpPr>
        <p:spPr>
          <a:xfrm>
            <a:off x="525463" y="503238"/>
            <a:ext cx="846137" cy="4349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338138" y="2103438"/>
            <a:ext cx="1181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       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生活圈媒体受众数量大、质量高、购买力强。生活圈媒介主要覆盖白领、金领等购买力较强的中高端消费者。</a:t>
            </a:r>
          </a:p>
          <a:p>
            <a:r>
              <a:rPr lang="en-US" altLang="zh-CN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71%</a:t>
            </a:r>
            <a:r>
              <a:rPr lang="zh-CN" altLang="en-US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的生活圈媒体受众在</a:t>
            </a:r>
            <a:r>
              <a:rPr lang="en-US" altLang="zh-CN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20-45</a:t>
            </a:r>
            <a:r>
              <a:rPr lang="zh-CN" altLang="en-US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岁之间，</a:t>
            </a:r>
            <a:r>
              <a:rPr lang="en-US" altLang="zh-CN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68%</a:t>
            </a:r>
            <a:r>
              <a:rPr lang="zh-CN" altLang="en-US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的受众家庭收入在</a:t>
            </a:r>
            <a:r>
              <a:rPr lang="en-US" altLang="zh-CN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b="1">
                <a:solidFill>
                  <a:srgbClr val="CF1603"/>
                </a:solidFill>
                <a:latin typeface="微软雅黑" pitchFamily="34" charset="-122"/>
                <a:ea typeface="微软雅黑" pitchFamily="34" charset="-122"/>
              </a:rPr>
              <a:t>万元以上，是中国财富最主要的创造者和消费者。</a:t>
            </a:r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971550" y="1223963"/>
            <a:ext cx="3028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ea typeface="微软雅黑" pitchFamily="34" charset="-122"/>
              </a:rPr>
              <a:t>媒体受众人群分析</a:t>
            </a:r>
          </a:p>
        </p:txBody>
      </p:sp>
      <p:sp>
        <p:nvSpPr>
          <p:cNvPr id="2" name="矩形 51"/>
          <p:cNvSpPr/>
          <p:nvPr/>
        </p:nvSpPr>
        <p:spPr>
          <a:xfrm>
            <a:off x="1163638" y="1776413"/>
            <a:ext cx="1227137" cy="42862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/>
              <a:cs typeface="+mn-ea"/>
              <a:sym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 TOOLS.GUIDESSETTING" val="{&quot;Id&quot;:&quot;2d4375ee-8516-45e0-8956-45702a61a9b6&quot;,&quot;Name&quot;:&quot;iSlide&quot;,&quot;HeaderHeight&quot;:15.0,&quot;FooterHeight&quot;:9.0000000000000036,&quot;SideMargin&quot;:5.4999999999999982,&quot;TopMargin&quot;:0.0,&quot;BottomMargin&quot;:0.0,&quot;IntervalMargin&quot;:1.3999999999999997}"/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LIDE.THEME" val="439031c0-57b2-43ea-9fab-3192a86c59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f48ef244-3850-4800-9882-63d3c6849d33"/>
</p:tagLst>
</file>

<file path=ppt/theme/theme1.xml><?xml version="1.0" encoding="utf-8"?>
<a:theme xmlns:a="http://schemas.openxmlformats.org/drawingml/2006/main" name="主题5">
  <a:themeElements>
    <a:clrScheme name="20171020-02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B4E72"/>
      </a:accent1>
      <a:accent2>
        <a:srgbClr val="2790B0"/>
      </a:accent2>
      <a:accent3>
        <a:srgbClr val="94BA65"/>
      </a:accent3>
      <a:accent4>
        <a:srgbClr val="353432"/>
      </a:accent4>
      <a:accent5>
        <a:srgbClr val="4E4D4A"/>
      </a:accent5>
      <a:accent6>
        <a:srgbClr val="BFBFBF"/>
      </a:accent6>
      <a:hlink>
        <a:srgbClr val="0077B5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主题5" id="{B8EDB911-D765-4A7B-BBC7-40DBB672FBA6}" vid="{AECAB1C0-5DF6-436C-85E8-20094DBE11C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20171020-02">
    <a:dk1>
      <a:srgbClr val="000000"/>
    </a:dk1>
    <a:lt1>
      <a:srgbClr val="FFFFFF"/>
    </a:lt1>
    <a:dk2>
      <a:srgbClr val="778495"/>
    </a:dk2>
    <a:lt2>
      <a:srgbClr val="F0F0F0"/>
    </a:lt2>
    <a:accent1>
      <a:srgbClr val="2B4E72"/>
    </a:accent1>
    <a:accent2>
      <a:srgbClr val="2790B0"/>
    </a:accent2>
    <a:accent3>
      <a:srgbClr val="94BA65"/>
    </a:accent3>
    <a:accent4>
      <a:srgbClr val="353432"/>
    </a:accent4>
    <a:accent5>
      <a:srgbClr val="4E4D4A"/>
    </a:accent5>
    <a:accent6>
      <a:srgbClr val="BFBFBF"/>
    </a:accent6>
    <a:hlink>
      <a:srgbClr val="0077B5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302</TotalTime>
  <Words>676</Words>
  <Application>Microsoft Office PowerPoint</Application>
  <PresentationFormat>自定义</PresentationFormat>
  <Paragraphs>87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主题5</vt:lpstr>
      <vt:lpstr>幻灯片 1</vt:lpstr>
      <vt:lpstr>幻灯片 2</vt:lpstr>
      <vt:lpstr>公司介绍</vt:lpstr>
      <vt:lpstr>媒体价值与优势        超越社区，户外兼顾</vt:lpstr>
      <vt:lpstr>       媒体价值与优势</vt:lpstr>
      <vt:lpstr>        媒体价值与优势</vt:lpstr>
      <vt:lpstr>幻灯片 7</vt:lpstr>
      <vt:lpstr>幻灯片 8</vt:lpstr>
      <vt:lpstr>        投放分析</vt:lpstr>
      <vt:lpstr>幻灯片 10</vt:lpstr>
      <vt:lpstr>幻灯片 11</vt:lpstr>
      <vt:lpstr>        价格与服务</vt:lpstr>
      <vt:lpstr>        价格与服务</vt:lpstr>
      <vt:lpstr>       客户案例</vt:lpstr>
      <vt:lpstr>       客户案例</vt:lpstr>
      <vt:lpstr>感谢您的聆听</vt:lpstr>
    </vt:vector>
  </TitlesOfParts>
  <Manager>iSlide</Manager>
  <Company>iSlide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lastModifiedBy>Administrator</cp:lastModifiedBy>
  <cp:revision>44</cp:revision>
  <cp:lastPrinted>2017-12-11T16:00:00Z</cp:lastPrinted>
  <dcterms:created xsi:type="dcterms:W3CDTF">2017-12-11T16:00:00Z</dcterms:created>
  <dcterms:modified xsi:type="dcterms:W3CDTF">2020-12-07T14:45:39Z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t-shyu@microsoft.com</vt:lpwstr>
  </property>
  <property fmtid="{D5CDD505-2E9C-101B-9397-08002B2CF9AE}" pid="6" name="MSIP_Label_f42aa342-8706-4288-bd11-ebb85995028c_SetDate">
    <vt:lpwstr>2018-09-05T06:34:13.0891959Z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